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22"/>
  </p:notesMasterIdLst>
  <p:sldIdLst>
    <p:sldId id="258" r:id="rId3"/>
    <p:sldId id="257" r:id="rId4"/>
    <p:sldId id="498" r:id="rId5"/>
    <p:sldId id="524" r:id="rId6"/>
    <p:sldId id="525" r:id="rId7"/>
    <p:sldId id="528" r:id="rId8"/>
    <p:sldId id="529" r:id="rId9"/>
    <p:sldId id="530" r:id="rId10"/>
    <p:sldId id="526" r:id="rId11"/>
    <p:sldId id="527" r:id="rId12"/>
    <p:sldId id="531" r:id="rId13"/>
    <p:sldId id="532" r:id="rId14"/>
    <p:sldId id="533" r:id="rId15"/>
    <p:sldId id="534" r:id="rId16"/>
    <p:sldId id="535" r:id="rId17"/>
    <p:sldId id="536" r:id="rId18"/>
    <p:sldId id="537" r:id="rId19"/>
    <p:sldId id="538" r:id="rId20"/>
    <p:sldId id="510"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12" autoAdjust="0"/>
    <p:restoredTop sz="82310" autoAdjust="0"/>
  </p:normalViewPr>
  <p:slideViewPr>
    <p:cSldViewPr snapToGrid="0" showGuides="1">
      <p:cViewPr varScale="1">
        <p:scale>
          <a:sx n="72" d="100"/>
          <a:sy n="72" d="100"/>
        </p:scale>
        <p:origin x="1334" y="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2022/8/29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推荐系统</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469571"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a:t>10</a:t>
              </a:r>
              <a:endParaRPr lang="zh-CN" altLang="en-US" sz="36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、评价指标</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751114" y="1119110"/>
            <a:ext cx="11201400" cy="4466159"/>
          </a:xfrm>
          <a:prstGeom prst="rect">
            <a:avLst/>
          </a:prstGeom>
          <a:noFill/>
        </p:spPr>
        <p:txBody>
          <a:bodyPr wrap="square">
            <a:spAutoFit/>
          </a:bodyPr>
          <a:lstStyle/>
          <a:p>
            <a:pPr algn="just">
              <a:lnSpc>
                <a:spcPct val="150000"/>
              </a:lnSpc>
              <a:spcBef>
                <a:spcPct val="20000"/>
              </a:spcBef>
            </a:pPr>
            <a:r>
              <a:rPr lang="en-US"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本节所构建的推荐系统多指标评价体系包含离线评价体系和在线评价体系两部分。其中，离线评价体系包含准确性指标、覆盖率指标、新颖性指标以及多样性指标；在线评价体系包含重合度指标、满意度指标和访问度指标。该评价体系的建立有助于解决数据快速增长而导致用户获取信息困难以及推荐系统缺乏完善的评价体系的问题，本节的主要内容是对多样性指标的构建和多指标评价体系的设计。</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spcBef>
                <a:spcPct val="20000"/>
              </a:spcBef>
            </a:pPr>
            <a:r>
              <a:rPr lang="zh-CN" altLang="en-US" dirty="0"/>
              <a:t>（</a:t>
            </a:r>
            <a:r>
              <a:rPr lang="en-US" altLang="zh-CN" dirty="0"/>
              <a:t>1</a:t>
            </a:r>
            <a:r>
              <a:rPr lang="zh-CN" altLang="en-US" dirty="0"/>
              <a:t>）在线评价指标</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在线评价是通过用户的行为对推荐结果进行评价，在线评价是为了判断推荐结果在哪些方面还存在不足，然后再将评价结果反馈给推荐系统。</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zh-CN" altLang="en-US" dirty="0"/>
              <a:t>（</a:t>
            </a:r>
            <a:r>
              <a:rPr lang="en-US" altLang="zh-CN" dirty="0"/>
              <a:t>2</a:t>
            </a:r>
            <a:r>
              <a:rPr lang="zh-CN" altLang="en-US" dirty="0"/>
              <a:t>）离线评价指标</a:t>
            </a:r>
            <a:endParaRPr lang="en-US" altLang="zh-CN" dirty="0"/>
          </a:p>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        在关于推荐系统的文章中，离线评价通常仅使用准确性指标评价，准确性指标越高说明该系统越先进，但是随着信息量的爆炸式增长以及信息来源的错综复杂，单个指标的评价显得举步维艰。</a:t>
            </a:r>
          </a:p>
        </p:txBody>
      </p:sp>
    </p:spTree>
    <p:extLst>
      <p:ext uri="{BB962C8B-B14F-4D97-AF65-F5344CB8AC3E}">
        <p14:creationId xmlns:p14="http://schemas.microsoft.com/office/powerpoint/2010/main" val="600225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598714" y="1119110"/>
            <a:ext cx="11353800" cy="3779496"/>
          </a:xfrm>
          <a:prstGeom prst="rect">
            <a:avLst/>
          </a:prstGeom>
          <a:noFill/>
        </p:spPr>
        <p:txBody>
          <a:bodyPr wrap="square">
            <a:spAutoFit/>
          </a:bodyPr>
          <a:lstStyle/>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随着数据量的日益增加和信息的日益繁杂，推荐系统在生活中的应用越来越广泛，推荐引擎产品深入用户生活的各个方面。无论是在休闲娱乐方面还是辅助公司决策方面，推荐系统都起到了重要的作用。而电影推荐作为推荐算法研究中的经典对象更是被许多人研究推广。如何构建推荐模型可以满足更多用户的推荐喜好，如何挖掘更多的长尾商品以及如何评价算法所做推荐的质量都成为了学习研究中亟待解决的问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本章设计和实现了一个基于大数据平台的电影推荐系统，采用七种算法实现为用户进行推荐，分析用户对电影的偏好，向用户推荐未观看的且预计会较为满意的电影。同时，还可以查看多指标评价表。设计者通过评价表中各项系数的对比可以发掘以后的优化方向；用户可以根据评价表中的部分信息选择自己感兴趣的推荐算法。</a:t>
            </a:r>
          </a:p>
          <a:p>
            <a:endParaRPr lang="zh-CN" altLang="en-US" sz="2000" dirty="0"/>
          </a:p>
        </p:txBody>
      </p:sp>
    </p:spTree>
    <p:extLst>
      <p:ext uri="{BB962C8B-B14F-4D97-AF65-F5344CB8AC3E}">
        <p14:creationId xmlns:p14="http://schemas.microsoft.com/office/powerpoint/2010/main" val="262141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6985960" y="1119110"/>
            <a:ext cx="4966553" cy="3422796"/>
          </a:xfrm>
          <a:prstGeom prst="rect">
            <a:avLst/>
          </a:prstGeom>
          <a:noFill/>
        </p:spPr>
        <p:txBody>
          <a:bodyPr wrap="square">
            <a:spAutoFit/>
          </a:bodyPr>
          <a:lstStyle/>
          <a:p>
            <a:pPr>
              <a:lnSpc>
                <a:spcPct val="150000"/>
              </a:lnSpc>
              <a:spcBef>
                <a:spcPct val="20000"/>
              </a:spcBef>
            </a:pPr>
            <a:r>
              <a:rPr lang="en-US" altLang="zh-CN" dirty="0"/>
              <a:t>     </a:t>
            </a:r>
            <a:r>
              <a:rPr lang="zh-CN" altLang="en-US" dirty="0"/>
              <a:t>系统结构设计</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en-US" dirty="0">
                <a:solidFill>
                  <a:schemeClr val="bg1">
                    <a:lumMod val="50000"/>
                  </a:schemeClr>
                </a:solidFill>
                <a:latin typeface="微软雅黑" panose="020B0503020204020204" pitchFamily="34" charset="-122"/>
                <a:ea typeface="微软雅黑" panose="020B0503020204020204" pitchFamily="34" charset="-122"/>
              </a:rPr>
              <a:t>电影推荐系统的总体架构如图所示，包括了数据源层、存储层、计算层、业务层、接口层及显示层。本实验所有数据均来自</a:t>
            </a:r>
            <a:r>
              <a:rPr lang="en-US" altLang="zh-CN" dirty="0" err="1">
                <a:solidFill>
                  <a:schemeClr val="bg1">
                    <a:lumMod val="50000"/>
                  </a:schemeClr>
                </a:solidFill>
                <a:latin typeface="微软雅黑" panose="020B0503020204020204" pitchFamily="34" charset="-122"/>
                <a:ea typeface="微软雅黑" panose="020B0503020204020204" pitchFamily="34" charset="-122"/>
              </a:rPr>
              <a:t>MovieLens</a:t>
            </a:r>
            <a:r>
              <a:rPr lang="zh-CN" altLang="en-US" dirty="0">
                <a:solidFill>
                  <a:schemeClr val="bg1">
                    <a:lumMod val="50000"/>
                  </a:schemeClr>
                </a:solidFill>
                <a:latin typeface="微软雅黑" panose="020B0503020204020204" pitchFamily="34" charset="-122"/>
                <a:ea typeface="微软雅黑" panose="020B0503020204020204" pitchFamily="34" charset="-122"/>
              </a:rPr>
              <a:t>数据集，显示层的</a:t>
            </a:r>
            <a:r>
              <a:rPr lang="en-US" altLang="zh-CN" dirty="0" err="1">
                <a:solidFill>
                  <a:schemeClr val="bg1">
                    <a:lumMod val="50000"/>
                  </a:schemeClr>
                </a:solidFill>
                <a:latin typeface="微软雅黑" panose="020B0503020204020204" pitchFamily="34" charset="-122"/>
                <a:ea typeface="微软雅黑" panose="020B0503020204020204" pitchFamily="34" charset="-122"/>
              </a:rPr>
              <a:t>WebUI</a:t>
            </a:r>
            <a:r>
              <a:rPr lang="zh-CN" altLang="en-US" dirty="0">
                <a:solidFill>
                  <a:schemeClr val="bg1">
                    <a:lumMod val="50000"/>
                  </a:schemeClr>
                </a:solidFill>
                <a:latin typeface="微软雅黑" panose="020B0503020204020204" pitchFamily="34" charset="-122"/>
                <a:ea typeface="微软雅黑" panose="020B0503020204020204" pitchFamily="34" charset="-122"/>
              </a:rPr>
              <a:t>是由</a:t>
            </a:r>
            <a:r>
              <a:rPr lang="en-US" altLang="zh-CN" dirty="0">
                <a:solidFill>
                  <a:schemeClr val="bg1">
                    <a:lumMod val="50000"/>
                  </a:schemeClr>
                </a:solidFill>
                <a:latin typeface="微软雅黑" panose="020B0503020204020204" pitchFamily="34" charset="-122"/>
                <a:ea typeface="微软雅黑" panose="020B0503020204020204" pitchFamily="34" charset="-122"/>
              </a:rPr>
              <a:t>ASP.NET</a:t>
            </a:r>
            <a:r>
              <a:rPr lang="zh-CN" altLang="en-US" dirty="0">
                <a:solidFill>
                  <a:schemeClr val="bg1">
                    <a:lumMod val="50000"/>
                  </a:schemeClr>
                </a:solidFill>
                <a:latin typeface="微软雅黑" panose="020B0503020204020204" pitchFamily="34" charset="-122"/>
                <a:ea typeface="微软雅黑" panose="020B0503020204020204" pitchFamily="34" charset="-122"/>
              </a:rPr>
              <a:t>开发的一个简单的</a:t>
            </a:r>
            <a:r>
              <a:rPr lang="en-US" altLang="zh-CN" dirty="0">
                <a:solidFill>
                  <a:schemeClr val="bg1">
                    <a:lumMod val="50000"/>
                  </a:schemeClr>
                </a:solidFill>
                <a:latin typeface="微软雅黑" panose="020B0503020204020204" pitchFamily="34" charset="-122"/>
                <a:ea typeface="微软雅黑" panose="020B0503020204020204" pitchFamily="34" charset="-122"/>
              </a:rPr>
              <a:t>B/S</a:t>
            </a:r>
            <a:r>
              <a:rPr lang="zh-CN" altLang="en-US" dirty="0">
                <a:solidFill>
                  <a:schemeClr val="bg1">
                    <a:lumMod val="50000"/>
                  </a:schemeClr>
                </a:solidFill>
                <a:latin typeface="微软雅黑" panose="020B0503020204020204" pitchFamily="34" charset="-122"/>
                <a:ea typeface="微软雅黑" panose="020B0503020204020204" pitchFamily="34" charset="-122"/>
              </a:rPr>
              <a:t>应用，通过</a:t>
            </a:r>
            <a:r>
              <a:rPr lang="en-US" altLang="zh-CN" dirty="0">
                <a:solidFill>
                  <a:schemeClr val="bg1">
                    <a:lumMod val="50000"/>
                  </a:schemeClr>
                </a:solidFill>
                <a:latin typeface="微软雅黑" panose="020B0503020204020204" pitchFamily="34" charset="-122"/>
                <a:ea typeface="微软雅黑" panose="020B0503020204020204" pitchFamily="34" charset="-122"/>
              </a:rPr>
              <a:t>Thrift</a:t>
            </a:r>
            <a:r>
              <a:rPr lang="zh-CN" altLang="en-US" dirty="0">
                <a:solidFill>
                  <a:schemeClr val="bg1">
                    <a:lumMod val="50000"/>
                  </a:schemeClr>
                </a:solidFill>
                <a:latin typeface="微软雅黑" panose="020B0503020204020204" pitchFamily="34" charset="-122"/>
                <a:ea typeface="微软雅黑" panose="020B0503020204020204" pitchFamily="34" charset="-122"/>
              </a:rPr>
              <a:t>和</a:t>
            </a:r>
            <a:r>
              <a:rPr lang="en-US" altLang="zh-CN" dirty="0">
                <a:solidFill>
                  <a:schemeClr val="bg1">
                    <a:lumMod val="50000"/>
                  </a:schemeClr>
                </a:solidFill>
                <a:latin typeface="微软雅黑" panose="020B0503020204020204" pitchFamily="34" charset="-122"/>
                <a:ea typeface="微软雅黑" panose="020B0503020204020204" pitchFamily="34" charset="-122"/>
              </a:rPr>
              <a:t>HBase</a:t>
            </a:r>
            <a:r>
              <a:rPr lang="zh-CN" altLang="en-US" dirty="0">
                <a:solidFill>
                  <a:schemeClr val="bg1">
                    <a:lumMod val="50000"/>
                  </a:schemeClr>
                </a:solidFill>
                <a:latin typeface="微软雅黑" panose="020B0503020204020204" pitchFamily="34" charset="-122"/>
                <a:ea typeface="微软雅黑" panose="020B0503020204020204" pitchFamily="34" charset="-122"/>
              </a:rPr>
              <a:t>交互，选择观察一名用户的推荐结果。</a:t>
            </a:r>
          </a:p>
        </p:txBody>
      </p:sp>
      <p:pic>
        <p:nvPicPr>
          <p:cNvPr id="5" name="图片 4">
            <a:extLst>
              <a:ext uri="{FF2B5EF4-FFF2-40B4-BE49-F238E27FC236}">
                <a16:creationId xmlns:a16="http://schemas.microsoft.com/office/drawing/2014/main" id="{D4B1B1EB-5150-62CD-6C55-29FB2942F738}"/>
              </a:ext>
            </a:extLst>
          </p:cNvPr>
          <p:cNvPicPr>
            <a:picLocks noChangeAspect="1"/>
          </p:cNvPicPr>
          <p:nvPr/>
        </p:nvPicPr>
        <p:blipFill>
          <a:blip r:embed="rId2"/>
          <a:stretch>
            <a:fillRect/>
          </a:stretch>
        </p:blipFill>
        <p:spPr>
          <a:xfrm>
            <a:off x="156472" y="1420811"/>
            <a:ext cx="6759363" cy="4881930"/>
          </a:xfrm>
          <a:prstGeom prst="rect">
            <a:avLst/>
          </a:prstGeom>
        </p:spPr>
      </p:pic>
    </p:spTree>
    <p:extLst>
      <p:ext uri="{BB962C8B-B14F-4D97-AF65-F5344CB8AC3E}">
        <p14:creationId xmlns:p14="http://schemas.microsoft.com/office/powerpoint/2010/main" val="2660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598714" y="1119110"/>
            <a:ext cx="11353800" cy="5816977"/>
          </a:xfrm>
          <a:prstGeom prst="rect">
            <a:avLst/>
          </a:prstGeom>
          <a:noFill/>
        </p:spPr>
        <p:txBody>
          <a:bodyPr wrap="square">
            <a:spAutoFit/>
          </a:bodyPr>
          <a:lstStyle/>
          <a:p>
            <a:pPr>
              <a:lnSpc>
                <a:spcPct val="150000"/>
              </a:lnSpc>
              <a:spcBef>
                <a:spcPct val="20000"/>
              </a:spcBef>
            </a:pPr>
            <a:r>
              <a:rPr lang="zh-CN" altLang="zh-CN" dirty="0"/>
              <a:t>推荐系统的实现</a:t>
            </a:r>
            <a:endParaRPr lang="en-US" altLang="zh-CN" dirty="0"/>
          </a:p>
          <a:p>
            <a:pPr algn="just">
              <a:lnSpc>
                <a:spcPct val="150000"/>
              </a:lnSpc>
              <a:spcBef>
                <a:spcPct val="20000"/>
              </a:spcBef>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1</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x-none" altLang="zh-CN" sz="1600" dirty="0">
                <a:solidFill>
                  <a:schemeClr val="bg1">
                    <a:lumMod val="50000"/>
                  </a:schemeClr>
                </a:solidFill>
                <a:latin typeface="微软雅黑" panose="020B0503020204020204" pitchFamily="34" charset="-122"/>
                <a:ea typeface="微软雅黑" panose="020B0503020204020204" pitchFamily="34" charset="-122"/>
              </a:rPr>
              <a:t>开发环境</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本文中的大数据平台采用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4</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个节点构成</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2</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x-none" altLang="zh-CN" sz="1600" dirty="0">
                <a:solidFill>
                  <a:schemeClr val="bg1">
                    <a:lumMod val="50000"/>
                  </a:schemeClr>
                </a:solidFill>
                <a:latin typeface="微软雅黑" panose="020B0503020204020204" pitchFamily="34" charset="-122"/>
                <a:ea typeface="微软雅黑" panose="020B0503020204020204" pitchFamily="34" charset="-122"/>
              </a:rPr>
              <a:t>开发技术介绍</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本文电影推荐系统主要采用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B/S</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架构和</a:t>
            </a:r>
            <a:r>
              <a:rPr lang="en-US" altLang="zh-CN" sz="1600" dirty="0" err="1">
                <a:solidFill>
                  <a:schemeClr val="bg1">
                    <a:lumMod val="50000"/>
                  </a:schemeClr>
                </a:solidFill>
                <a:latin typeface="微软雅黑" panose="020B0503020204020204" pitchFamily="34" charset="-122"/>
                <a:ea typeface="微软雅黑" panose="020B0503020204020204" pitchFamily="34" charset="-122"/>
              </a:rPr>
              <a:t>ASP.Net</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技术对其进行设计实现。为保证系统运行流畅，采用模块化的思想来降低开发成本，将整个系统分为六层。</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在系统的开发过程中，</a:t>
            </a:r>
            <a:r>
              <a:rPr lang="en-US" altLang="zh-CN" sz="1600" dirty="0" err="1">
                <a:solidFill>
                  <a:schemeClr val="bg1">
                    <a:lumMod val="50000"/>
                  </a:schemeClr>
                </a:solidFill>
                <a:latin typeface="微软雅黑" panose="020B0503020204020204" pitchFamily="34" charset="-122"/>
                <a:ea typeface="微软雅黑" panose="020B0503020204020204" pitchFamily="34" charset="-122"/>
              </a:rPr>
              <a:t>WebUI</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负责界面设计与制作，后期在网页完成后，采用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Dreamweaver</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进行页面的部分优化，系统的数据库选择</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HBase</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HBase</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就是</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Hadoop</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大数据平台的数据库，一种分布式、基于列的开源框架，在编程过程中负责存储用户与电影的交互矩阵，这种交互矩阵往往是稀疏的，因此采用列族数据库有助于节省空间。在推荐系统的多指标计算的任务中，选择采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Java</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编程实现</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MapReduce</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任务，将计算出的指标写入文本文件中；在推荐算法的实现中，选择采用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Python</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语言编程，产生推荐列表并将其存入</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HBase</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中。在推荐列表产生过程中选择</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Spark Streaming</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，对真实数据集进行切分，同时设置时间间隔，使其达到实时的效果。</a:t>
            </a:r>
          </a:p>
          <a:p>
            <a:pPr algn="just">
              <a:lnSpc>
                <a:spcPct val="150000"/>
              </a:lnSpc>
              <a:spcBef>
                <a:spcPct val="20000"/>
              </a:spcBef>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在数据的处理过程中，</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Pandas</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主要用于数据的筛选，</a:t>
            </a:r>
            <a:r>
              <a:rPr lang="en-US" altLang="zh-CN" sz="1600" dirty="0" err="1">
                <a:solidFill>
                  <a:schemeClr val="bg1">
                    <a:lumMod val="50000"/>
                  </a:schemeClr>
                </a:solidFill>
                <a:latin typeface="微软雅黑" panose="020B0503020204020204" pitchFamily="34" charset="-122"/>
                <a:ea typeface="微软雅黑" panose="020B0503020204020204" pitchFamily="34" charset="-122"/>
              </a:rPr>
              <a:t>Numpy</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用于矩阵的构造与保存。</a:t>
            </a:r>
            <a:r>
              <a:rPr lang="en-US" altLang="zh-CN" sz="1600" dirty="0" err="1">
                <a:solidFill>
                  <a:schemeClr val="bg1">
                    <a:lumMod val="50000"/>
                  </a:schemeClr>
                </a:solidFill>
                <a:latin typeface="微软雅黑" panose="020B0503020204020204" pitchFamily="34" charset="-122"/>
                <a:ea typeface="微软雅黑" panose="020B0503020204020204" pitchFamily="34" charset="-122"/>
              </a:rPr>
              <a:t>Sklearn</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包含了数据集的预训练算法和部分机器学习算法，预训练中的划分算法将处理后的数据按照比例随机分成训练集和测试集。</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TensorFlow</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库实现矩阵分解和文本卷积网络的编程，</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Torch</a:t>
            </a:r>
            <a:r>
              <a:rPr lang="zh-CN" altLang="zh-CN" sz="1600" dirty="0">
                <a:solidFill>
                  <a:schemeClr val="bg1">
                    <a:lumMod val="50000"/>
                  </a:schemeClr>
                </a:solidFill>
                <a:latin typeface="微软雅黑" panose="020B0503020204020204" pitchFamily="34" charset="-122"/>
                <a:ea typeface="微软雅黑" panose="020B0503020204020204" pitchFamily="34" charset="-122"/>
              </a:rPr>
              <a:t>库主要协助本文在神经网络协同过滤算法嵌入层和感知机的构造。</a:t>
            </a:r>
          </a:p>
          <a:p>
            <a:endParaRPr lang="zh-CN" altLang="en-US" sz="2000" dirty="0"/>
          </a:p>
        </p:txBody>
      </p:sp>
    </p:spTree>
    <p:extLst>
      <p:ext uri="{BB962C8B-B14F-4D97-AF65-F5344CB8AC3E}">
        <p14:creationId xmlns:p14="http://schemas.microsoft.com/office/powerpoint/2010/main" val="328840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598714" y="1119110"/>
            <a:ext cx="11353800" cy="2172903"/>
          </a:xfrm>
          <a:prstGeom prst="rect">
            <a:avLst/>
          </a:prstGeom>
          <a:noFill/>
        </p:spPr>
        <p:txBody>
          <a:bodyPr wrap="square">
            <a:spAutoFit/>
          </a:bodyPr>
          <a:lstStyle/>
          <a:p>
            <a:pPr>
              <a:lnSpc>
                <a:spcPct val="150000"/>
              </a:lnSpc>
              <a:spcBef>
                <a:spcPct val="20000"/>
              </a:spcBef>
            </a:pPr>
            <a:r>
              <a:rPr lang="zh-CN" altLang="zh-CN" dirty="0"/>
              <a:t>推荐系统的实现</a:t>
            </a:r>
            <a:endParaRPr lang="en-US" altLang="zh-CN" dirty="0"/>
          </a:p>
          <a:p>
            <a:pPr algn="just">
              <a:lnSpc>
                <a:spcPct val="150000"/>
              </a:lnSpc>
              <a:spcBef>
                <a:spcPct val="20000"/>
              </a:spcBef>
            </a:pPr>
            <a:r>
              <a:rPr lang="x-none"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zh-CN" dirty="0">
                <a:solidFill>
                  <a:schemeClr val="bg1">
                    <a:lumMod val="50000"/>
                  </a:schemeClr>
                </a:solidFill>
                <a:latin typeface="微软雅黑" panose="020B0503020204020204" pitchFamily="34" charset="-122"/>
                <a:ea typeface="微软雅黑" panose="020B0503020204020204" pitchFamily="34" charset="-122"/>
              </a:rPr>
              <a:t>．</a:t>
            </a:r>
            <a:r>
              <a:rPr lang="x-none" altLang="zh-CN" dirty="0">
                <a:solidFill>
                  <a:schemeClr val="bg1">
                    <a:lumMod val="50000"/>
                  </a:schemeClr>
                </a:solidFill>
                <a:latin typeface="微软雅黑" panose="020B0503020204020204" pitchFamily="34" charset="-122"/>
                <a:ea typeface="微软雅黑" panose="020B0503020204020204" pitchFamily="34" charset="-122"/>
              </a:rPr>
              <a:t>功能展示</a:t>
            </a:r>
            <a:endParaRPr lang="zh-CN" altLang="zh-CN"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本文系统主要有三个功能：数据查询，电影推荐以及推荐系统评分，页面设计采用迪士尼中文网站的构图，主页面如图所示。</a:t>
            </a:r>
          </a:p>
          <a:p>
            <a:endParaRPr lang="zh-CN" altLang="en-US" sz="2000" dirty="0"/>
          </a:p>
        </p:txBody>
      </p:sp>
      <p:pic>
        <p:nvPicPr>
          <p:cNvPr id="6" name="图片 5">
            <a:extLst>
              <a:ext uri="{FF2B5EF4-FFF2-40B4-BE49-F238E27FC236}">
                <a16:creationId xmlns:a16="http://schemas.microsoft.com/office/drawing/2014/main" id="{CFC58F20-FEE2-FE50-904D-74AD753668CF}"/>
              </a:ext>
            </a:extLst>
          </p:cNvPr>
          <p:cNvPicPr>
            <a:picLocks noChangeAspect="1"/>
          </p:cNvPicPr>
          <p:nvPr/>
        </p:nvPicPr>
        <p:blipFill>
          <a:blip r:embed="rId2"/>
          <a:stretch>
            <a:fillRect/>
          </a:stretch>
        </p:blipFill>
        <p:spPr>
          <a:xfrm>
            <a:off x="2998381" y="2787687"/>
            <a:ext cx="7262037" cy="3416879"/>
          </a:xfrm>
          <a:prstGeom prst="rect">
            <a:avLst/>
          </a:prstGeom>
        </p:spPr>
      </p:pic>
    </p:spTree>
    <p:extLst>
      <p:ext uri="{BB962C8B-B14F-4D97-AF65-F5344CB8AC3E}">
        <p14:creationId xmlns:p14="http://schemas.microsoft.com/office/powerpoint/2010/main" val="220767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598714" y="1119110"/>
            <a:ext cx="11353800" cy="1702004"/>
          </a:xfrm>
          <a:prstGeom prst="rect">
            <a:avLst/>
          </a:prstGeom>
          <a:noFill/>
        </p:spPr>
        <p:txBody>
          <a:bodyPr wrap="square">
            <a:spAutoFit/>
          </a:bodyPr>
          <a:lstStyle/>
          <a:p>
            <a:pPr>
              <a:lnSpc>
                <a:spcPct val="150000"/>
              </a:lnSpc>
              <a:spcBef>
                <a:spcPct val="20000"/>
              </a:spcBef>
            </a:pPr>
            <a:r>
              <a:rPr lang="zh-CN" altLang="zh-CN" dirty="0"/>
              <a:t>推荐系统的实现</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数据查询页面：菜单中的“猜你喜欢”，主要由搜索框和最新电影讯息构成。在搜索框输入用户</a:t>
            </a:r>
            <a:r>
              <a:rPr lang="en-US" altLang="zh-CN" dirty="0">
                <a:solidFill>
                  <a:schemeClr val="bg1">
                    <a:lumMod val="50000"/>
                  </a:schemeClr>
                </a:solidFill>
                <a:latin typeface="微软雅黑" panose="020B0503020204020204" pitchFamily="34" charset="-122"/>
                <a:ea typeface="微软雅黑" panose="020B0503020204020204" pitchFamily="34" charset="-122"/>
              </a:rPr>
              <a:t>id</a:t>
            </a:r>
            <a:r>
              <a:rPr lang="zh-CN" altLang="zh-CN" dirty="0">
                <a:solidFill>
                  <a:schemeClr val="bg1">
                    <a:lumMod val="50000"/>
                  </a:schemeClr>
                </a:solidFill>
                <a:latin typeface="微软雅黑" panose="020B0503020204020204" pitchFamily="34" charset="-122"/>
                <a:ea typeface="微软雅黑" panose="020B0503020204020204" pitchFamily="34" charset="-122"/>
              </a:rPr>
              <a:t>后，点击搜索，向其推荐感兴趣的电影。下方为最新的电影资讯，该页面如图所示。</a:t>
            </a:r>
          </a:p>
          <a:p>
            <a:endParaRPr lang="zh-CN" altLang="en-US" sz="2000" dirty="0"/>
          </a:p>
        </p:txBody>
      </p:sp>
      <p:pic>
        <p:nvPicPr>
          <p:cNvPr id="7" name="图片 6">
            <a:extLst>
              <a:ext uri="{FF2B5EF4-FFF2-40B4-BE49-F238E27FC236}">
                <a16:creationId xmlns:a16="http://schemas.microsoft.com/office/drawing/2014/main" id="{95FB21A7-3EF6-7864-A13F-2B9379C3ECBD}"/>
              </a:ext>
            </a:extLst>
          </p:cNvPr>
          <p:cNvPicPr>
            <a:picLocks noChangeAspect="1"/>
          </p:cNvPicPr>
          <p:nvPr/>
        </p:nvPicPr>
        <p:blipFill>
          <a:blip r:embed="rId2"/>
          <a:stretch>
            <a:fillRect/>
          </a:stretch>
        </p:blipFill>
        <p:spPr>
          <a:xfrm>
            <a:off x="2020185" y="2787688"/>
            <a:ext cx="8516679" cy="3488392"/>
          </a:xfrm>
          <a:prstGeom prst="rect">
            <a:avLst/>
          </a:prstGeom>
        </p:spPr>
      </p:pic>
    </p:spTree>
    <p:extLst>
      <p:ext uri="{BB962C8B-B14F-4D97-AF65-F5344CB8AC3E}">
        <p14:creationId xmlns:p14="http://schemas.microsoft.com/office/powerpoint/2010/main" val="117378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598714" y="1119110"/>
            <a:ext cx="11353800" cy="2117503"/>
          </a:xfrm>
          <a:prstGeom prst="rect">
            <a:avLst/>
          </a:prstGeom>
          <a:noFill/>
        </p:spPr>
        <p:txBody>
          <a:bodyPr wrap="square">
            <a:spAutoFit/>
          </a:bodyPr>
          <a:lstStyle/>
          <a:p>
            <a:pPr>
              <a:lnSpc>
                <a:spcPct val="150000"/>
              </a:lnSpc>
              <a:spcBef>
                <a:spcPct val="20000"/>
              </a:spcBef>
            </a:pPr>
            <a:r>
              <a:rPr lang="zh-CN" altLang="zh-CN" dirty="0"/>
              <a:t>推荐系统的实现</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电影推荐页面：输入用户</a:t>
            </a:r>
            <a:r>
              <a:rPr lang="en-US" altLang="zh-CN" dirty="0">
                <a:solidFill>
                  <a:schemeClr val="bg1">
                    <a:lumMod val="50000"/>
                  </a:schemeClr>
                </a:solidFill>
                <a:latin typeface="微软雅黑" panose="020B0503020204020204" pitchFamily="34" charset="-122"/>
                <a:ea typeface="微软雅黑" panose="020B0503020204020204" pitchFamily="34" charset="-122"/>
              </a:rPr>
              <a:t>id</a:t>
            </a:r>
            <a:r>
              <a:rPr lang="zh-CN" altLang="zh-CN" dirty="0">
                <a:solidFill>
                  <a:schemeClr val="bg1">
                    <a:lumMod val="50000"/>
                  </a:schemeClr>
                </a:solidFill>
                <a:latin typeface="微软雅黑" panose="020B0503020204020204" pitchFamily="34" charset="-122"/>
                <a:ea typeface="微软雅黑" panose="020B0503020204020204" pitchFamily="34" charset="-122"/>
              </a:rPr>
              <a:t>后跳转到搜索结果页面，默认的推荐列表是融合多特征的列表，每位用户仅显示前</a:t>
            </a:r>
            <a:r>
              <a:rPr lang="en-US" altLang="zh-CN" dirty="0">
                <a:solidFill>
                  <a:schemeClr val="bg1">
                    <a:lumMod val="50000"/>
                  </a:schemeClr>
                </a:solidFill>
                <a:latin typeface="微软雅黑" panose="020B0503020204020204" pitchFamily="34" charset="-122"/>
                <a:ea typeface="微软雅黑" panose="020B0503020204020204" pitchFamily="34" charset="-122"/>
              </a:rPr>
              <a:t>20</a:t>
            </a:r>
            <a:r>
              <a:rPr lang="zh-CN" altLang="zh-CN" dirty="0">
                <a:solidFill>
                  <a:schemeClr val="bg1">
                    <a:lumMod val="50000"/>
                  </a:schemeClr>
                </a:solidFill>
                <a:latin typeface="微软雅黑" panose="020B0503020204020204" pitchFamily="34" charset="-122"/>
                <a:ea typeface="微软雅黑" panose="020B0503020204020204" pitchFamily="34" charset="-122"/>
              </a:rPr>
              <a:t>条的推荐，用户可以通过单选框选择自己感兴趣的推荐算法，从而产生不同的推荐结果，从</a:t>
            </a:r>
            <a:r>
              <a:rPr lang="en-US" altLang="zh-CN" dirty="0">
                <a:solidFill>
                  <a:schemeClr val="bg1">
                    <a:lumMod val="50000"/>
                  </a:schemeClr>
                </a:solidFill>
                <a:latin typeface="微软雅黑" panose="020B0503020204020204" pitchFamily="34" charset="-122"/>
                <a:ea typeface="微软雅黑" panose="020B0503020204020204" pitchFamily="34" charset="-122"/>
              </a:rPr>
              <a:t>HBase</a:t>
            </a:r>
            <a:r>
              <a:rPr lang="zh-CN" altLang="zh-CN" dirty="0">
                <a:solidFill>
                  <a:schemeClr val="bg1">
                    <a:lumMod val="50000"/>
                  </a:schemeClr>
                </a:solidFill>
                <a:latin typeface="微软雅黑" panose="020B0503020204020204" pitchFamily="34" charset="-122"/>
                <a:ea typeface="微软雅黑" panose="020B0503020204020204" pitchFamily="34" charset="-122"/>
              </a:rPr>
              <a:t>数据库中读取到电影</a:t>
            </a:r>
            <a:r>
              <a:rPr lang="en-US" altLang="zh-CN" dirty="0">
                <a:solidFill>
                  <a:schemeClr val="bg1">
                    <a:lumMod val="50000"/>
                  </a:schemeClr>
                </a:solidFill>
                <a:latin typeface="微软雅黑" panose="020B0503020204020204" pitchFamily="34" charset="-122"/>
                <a:ea typeface="微软雅黑" panose="020B0503020204020204" pitchFamily="34" charset="-122"/>
              </a:rPr>
              <a:t>id</a:t>
            </a:r>
            <a:r>
              <a:rPr lang="zh-CN" altLang="zh-CN" dirty="0">
                <a:solidFill>
                  <a:schemeClr val="bg1">
                    <a:lumMod val="50000"/>
                  </a:schemeClr>
                </a:solidFill>
                <a:latin typeface="微软雅黑" panose="020B0503020204020204" pitchFamily="34" charset="-122"/>
                <a:ea typeface="微软雅黑" panose="020B0503020204020204" pitchFamily="34" charset="-122"/>
              </a:rPr>
              <a:t>后，将其与图片文件夹中的对应图片进行匹配，搜索结果如图所示。</a:t>
            </a:r>
          </a:p>
          <a:p>
            <a:endParaRPr lang="zh-CN" altLang="en-US" sz="2000" dirty="0"/>
          </a:p>
        </p:txBody>
      </p:sp>
      <p:pic>
        <p:nvPicPr>
          <p:cNvPr id="6" name="图片 5">
            <a:extLst>
              <a:ext uri="{FF2B5EF4-FFF2-40B4-BE49-F238E27FC236}">
                <a16:creationId xmlns:a16="http://schemas.microsoft.com/office/drawing/2014/main" id="{C750DDBD-2A1B-8C87-8B48-235A7161FA51}"/>
              </a:ext>
            </a:extLst>
          </p:cNvPr>
          <p:cNvPicPr>
            <a:picLocks noChangeAspect="1"/>
          </p:cNvPicPr>
          <p:nvPr/>
        </p:nvPicPr>
        <p:blipFill>
          <a:blip r:embed="rId2"/>
          <a:stretch>
            <a:fillRect/>
          </a:stretch>
        </p:blipFill>
        <p:spPr>
          <a:xfrm>
            <a:off x="2105247" y="3019647"/>
            <a:ext cx="8155172" cy="3375253"/>
          </a:xfrm>
          <a:prstGeom prst="rect">
            <a:avLst/>
          </a:prstGeom>
        </p:spPr>
      </p:pic>
    </p:spTree>
    <p:extLst>
      <p:ext uri="{BB962C8B-B14F-4D97-AF65-F5344CB8AC3E}">
        <p14:creationId xmlns:p14="http://schemas.microsoft.com/office/powerpoint/2010/main" val="2673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598714" y="1119110"/>
            <a:ext cx="11353800" cy="1702004"/>
          </a:xfrm>
          <a:prstGeom prst="rect">
            <a:avLst/>
          </a:prstGeom>
          <a:noFill/>
        </p:spPr>
        <p:txBody>
          <a:bodyPr wrap="square">
            <a:spAutoFit/>
          </a:bodyPr>
          <a:lstStyle/>
          <a:p>
            <a:pPr>
              <a:lnSpc>
                <a:spcPct val="150000"/>
              </a:lnSpc>
              <a:spcBef>
                <a:spcPct val="20000"/>
              </a:spcBef>
            </a:pPr>
            <a:r>
              <a:rPr lang="zh-CN" altLang="zh-CN" dirty="0"/>
              <a:t>推荐系统的实现</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推荐系统评分页面：菜单中的“推荐系统评分”，主要由两个单选框和推荐评分表格构成，选择不同的单选框时，会跳转到不同的页面，默认的表格为</a:t>
            </a:r>
            <a:r>
              <a:rPr lang="en-US" altLang="zh-CN" dirty="0">
                <a:solidFill>
                  <a:schemeClr val="bg1">
                    <a:lumMod val="50000"/>
                  </a:schemeClr>
                </a:solidFill>
                <a:latin typeface="微软雅黑" panose="020B0503020204020204" pitchFamily="34" charset="-122"/>
                <a:ea typeface="微软雅黑" panose="020B0503020204020204" pitchFamily="34" charset="-122"/>
              </a:rPr>
              <a:t>Top-20</a:t>
            </a:r>
            <a:r>
              <a:rPr lang="zh-CN" altLang="zh-CN" dirty="0">
                <a:solidFill>
                  <a:schemeClr val="bg1">
                    <a:lumMod val="50000"/>
                  </a:schemeClr>
                </a:solidFill>
                <a:latin typeface="微软雅黑" panose="020B0503020204020204" pitchFamily="34" charset="-122"/>
                <a:ea typeface="微软雅黑" panose="020B0503020204020204" pitchFamily="34" charset="-122"/>
              </a:rPr>
              <a:t>的评分表，该页面如图所示。</a:t>
            </a:r>
          </a:p>
          <a:p>
            <a:endParaRPr lang="zh-CN" altLang="en-US" sz="2000" dirty="0"/>
          </a:p>
        </p:txBody>
      </p:sp>
      <p:pic>
        <p:nvPicPr>
          <p:cNvPr id="7" name="图片 6">
            <a:extLst>
              <a:ext uri="{FF2B5EF4-FFF2-40B4-BE49-F238E27FC236}">
                <a16:creationId xmlns:a16="http://schemas.microsoft.com/office/drawing/2014/main" id="{B8156C10-F45C-3A2A-5043-E5BCEAC63FC0}"/>
              </a:ext>
            </a:extLst>
          </p:cNvPr>
          <p:cNvPicPr>
            <a:picLocks noChangeAspect="1"/>
          </p:cNvPicPr>
          <p:nvPr/>
        </p:nvPicPr>
        <p:blipFill>
          <a:blip r:embed="rId2"/>
          <a:stretch>
            <a:fillRect/>
          </a:stretch>
        </p:blipFill>
        <p:spPr>
          <a:xfrm>
            <a:off x="1309355" y="2513823"/>
            <a:ext cx="9344794" cy="4025200"/>
          </a:xfrm>
          <a:prstGeom prst="rect">
            <a:avLst/>
          </a:prstGeom>
        </p:spPr>
      </p:pic>
    </p:spTree>
    <p:extLst>
      <p:ext uri="{BB962C8B-B14F-4D97-AF65-F5344CB8AC3E}">
        <p14:creationId xmlns:p14="http://schemas.microsoft.com/office/powerpoint/2010/main" val="195080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、项目实践</a:t>
            </a:r>
            <a:r>
              <a:rPr lang="en-US" altLang="zh-CN" dirty="0"/>
              <a:t>-</a:t>
            </a:r>
            <a:r>
              <a:rPr lang="zh-CN" altLang="en-US" dirty="0"/>
              <a:t>电影推荐系统</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838200" y="1067510"/>
            <a:ext cx="11353800" cy="815608"/>
          </a:xfrm>
          <a:prstGeom prst="rect">
            <a:avLst/>
          </a:prstGeom>
          <a:noFill/>
        </p:spPr>
        <p:txBody>
          <a:bodyPr wrap="square">
            <a:spAutoFit/>
          </a:bodyPr>
          <a:lstStyle/>
          <a:p>
            <a:pPr>
              <a:lnSpc>
                <a:spcPct val="150000"/>
              </a:lnSpc>
              <a:spcBef>
                <a:spcPct val="20000"/>
              </a:spcBef>
            </a:pPr>
            <a:r>
              <a:rPr lang="zh-CN" altLang="zh-CN" dirty="0"/>
              <a:t>推荐系统的实现</a:t>
            </a:r>
            <a:endParaRPr lang="en-US" altLang="zh-CN" dirty="0"/>
          </a:p>
          <a:p>
            <a:endParaRPr lang="zh-CN" altLang="en-US" sz="2000" dirty="0"/>
          </a:p>
        </p:txBody>
      </p:sp>
      <p:pic>
        <p:nvPicPr>
          <p:cNvPr id="8" name="图片 7" descr="推荐 top-10">
            <a:extLst>
              <a:ext uri="{FF2B5EF4-FFF2-40B4-BE49-F238E27FC236}">
                <a16:creationId xmlns:a16="http://schemas.microsoft.com/office/drawing/2014/main" id="{F71DBEAC-8DA1-5601-3B69-421DF1869566}"/>
              </a:ext>
            </a:extLst>
          </p:cNvPr>
          <p:cNvPicPr>
            <a:picLocks noChangeAspect="1"/>
          </p:cNvPicPr>
          <p:nvPr/>
        </p:nvPicPr>
        <p:blipFill>
          <a:blip r:embed="rId2"/>
          <a:stretch>
            <a:fillRect/>
          </a:stretch>
        </p:blipFill>
        <p:spPr>
          <a:xfrm>
            <a:off x="1051442" y="1788123"/>
            <a:ext cx="10541844" cy="4144844"/>
          </a:xfrm>
          <a:prstGeom prst="rect">
            <a:avLst/>
          </a:prstGeom>
        </p:spPr>
      </p:pic>
    </p:spTree>
    <p:extLst>
      <p:ext uri="{BB962C8B-B14F-4D97-AF65-F5344CB8AC3E}">
        <p14:creationId xmlns:p14="http://schemas.microsoft.com/office/powerpoint/2010/main" val="97822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081BCF8-C048-B1F2-CCF4-856F54A60CE6}"/>
              </a:ext>
            </a:extLst>
          </p:cNvPr>
          <p:cNvSpPr/>
          <p:nvPr/>
        </p:nvSpPr>
        <p:spPr>
          <a:xfrm>
            <a:off x="4618671" y="2967335"/>
            <a:ext cx="2954656" cy="923330"/>
          </a:xfrm>
          <a:prstGeom prst="rect">
            <a:avLst/>
          </a:prstGeom>
          <a:noFill/>
        </p:spPr>
        <p:txBody>
          <a:bodyPr wrap="none" lIns="91440" tIns="45720" rIns="91440" bIns="45720">
            <a:spAutoFit/>
          </a:bodyPr>
          <a:lstStyle/>
          <a:p>
            <a:pPr algn="ctr"/>
            <a:r>
              <a:rPr lang="zh-CN" altLang="en-US" sz="5400" b="0" cap="none" spc="0" dirty="0">
                <a:ln w="0"/>
                <a:solidFill>
                  <a:schemeClr val="tx1"/>
                </a:solidFill>
                <a:effectLst>
                  <a:outerShdw blurRad="38100" dist="19050" dir="2700000" algn="tl" rotWithShape="0">
                    <a:schemeClr val="dk1">
                      <a:alpha val="40000"/>
                    </a:schemeClr>
                  </a:outerShdw>
                </a:effectLst>
              </a:rPr>
              <a:t>感谢观看</a:t>
            </a:r>
          </a:p>
        </p:txBody>
      </p:sp>
    </p:spTree>
    <p:extLst>
      <p:ext uri="{BB962C8B-B14F-4D97-AF65-F5344CB8AC3E}">
        <p14:creationId xmlns:p14="http://schemas.microsoft.com/office/powerpoint/2010/main" val="2931980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推荐系统概述</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协同过滤算法</a:t>
              </a: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3413857" cy="751139"/>
            <a:chOff x="4123410" y="1826618"/>
            <a:chExt cx="3413857"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636716"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因子分解机算法</a:t>
              </a: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547905" y="4065442"/>
            <a:ext cx="4120094" cy="879163"/>
            <a:chOff x="4123410" y="1826618"/>
            <a:chExt cx="3424297" cy="879163"/>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7078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迭代的决策树算法模型</a:t>
              </a: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a16="http://schemas.microsoft.com/office/drawing/2014/main" id="{959E2FE9-3BA6-697E-5369-E7DB6012EE01}"/>
              </a:ext>
            </a:extLst>
          </p:cNvPr>
          <p:cNvGrpSpPr/>
          <p:nvPr/>
        </p:nvGrpSpPr>
        <p:grpSpPr>
          <a:xfrm>
            <a:off x="2604706" y="5577476"/>
            <a:ext cx="3413857" cy="751139"/>
            <a:chOff x="4123410" y="1826618"/>
            <a:chExt cx="3413857" cy="751139"/>
          </a:xfrm>
        </p:grpSpPr>
        <p:grpSp>
          <p:nvGrpSpPr>
            <p:cNvPr id="23" name="组合 22">
              <a:extLst>
                <a:ext uri="{FF2B5EF4-FFF2-40B4-BE49-F238E27FC236}">
                  <a16:creationId xmlns:a16="http://schemas.microsoft.com/office/drawing/2014/main" id="{AB53755A-6743-733F-B466-0DA0621916B9}"/>
                </a:ext>
              </a:extLst>
            </p:cNvPr>
            <p:cNvGrpSpPr/>
            <p:nvPr/>
          </p:nvGrpSpPr>
          <p:grpSpPr>
            <a:xfrm>
              <a:off x="4123410" y="1826618"/>
              <a:ext cx="738875" cy="751139"/>
              <a:chOff x="2498710" y="2311467"/>
              <a:chExt cx="1748840" cy="1777866"/>
            </a:xfrm>
          </p:grpSpPr>
          <p:sp>
            <p:nvSpPr>
              <p:cNvPr id="41" name="椭圆 40">
                <a:extLst>
                  <a:ext uri="{FF2B5EF4-FFF2-40B4-BE49-F238E27FC236}">
                    <a16:creationId xmlns:a16="http://schemas.microsoft.com/office/drawing/2014/main" id="{3573AFD5-F306-D9C0-3EDC-9DE6C0CB77A4}"/>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5</a:t>
                </a:r>
                <a:endParaRPr lang="zh-CN" altLang="en-US" sz="3200" dirty="0"/>
              </a:p>
            </p:txBody>
          </p:sp>
          <p:sp>
            <p:nvSpPr>
              <p:cNvPr id="42" name="椭圆 41">
                <a:extLst>
                  <a:ext uri="{FF2B5EF4-FFF2-40B4-BE49-F238E27FC236}">
                    <a16:creationId xmlns:a16="http://schemas.microsoft.com/office/drawing/2014/main" id="{97860FEE-A135-7215-2083-BDD683816FF6}"/>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43" name="椭圆 42">
                <a:extLst>
                  <a:ext uri="{FF2B5EF4-FFF2-40B4-BE49-F238E27FC236}">
                    <a16:creationId xmlns:a16="http://schemas.microsoft.com/office/drawing/2014/main" id="{3BF79D99-AC9F-D4C8-7E91-75B46B330191}"/>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44" name="椭圆 43">
                <a:extLst>
                  <a:ext uri="{FF2B5EF4-FFF2-40B4-BE49-F238E27FC236}">
                    <a16:creationId xmlns:a16="http://schemas.microsoft.com/office/drawing/2014/main" id="{1A41525B-E526-58A9-1F6B-44C52A6201FB}"/>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7" name="文本框 8">
              <a:extLst>
                <a:ext uri="{FF2B5EF4-FFF2-40B4-BE49-F238E27FC236}">
                  <a16:creationId xmlns:a16="http://schemas.microsoft.com/office/drawing/2014/main" id="{61FE298B-785F-1A5A-B8F4-B74CA0FCD9C4}"/>
                </a:ext>
              </a:extLst>
            </p:cNvPr>
            <p:cNvSpPr txBox="1"/>
            <p:nvPr/>
          </p:nvSpPr>
          <p:spPr>
            <a:xfrm>
              <a:off x="4900551" y="2006085"/>
              <a:ext cx="2636716"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评价指标</a:t>
              </a:r>
            </a:p>
          </p:txBody>
        </p:sp>
        <p:cxnSp>
          <p:nvCxnSpPr>
            <p:cNvPr id="40" name="直接连接符 39">
              <a:extLst>
                <a:ext uri="{FF2B5EF4-FFF2-40B4-BE49-F238E27FC236}">
                  <a16:creationId xmlns:a16="http://schemas.microsoft.com/office/drawing/2014/main" id="{C36D97F7-E949-C1F4-3594-FDDC7F40FA13}"/>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5" name="组合 44">
            <a:extLst>
              <a:ext uri="{FF2B5EF4-FFF2-40B4-BE49-F238E27FC236}">
                <a16:creationId xmlns:a16="http://schemas.microsoft.com/office/drawing/2014/main" id="{048B3C18-BAD6-4F84-B75B-AEB8E684AFC1}"/>
              </a:ext>
            </a:extLst>
          </p:cNvPr>
          <p:cNvGrpSpPr/>
          <p:nvPr/>
        </p:nvGrpSpPr>
        <p:grpSpPr>
          <a:xfrm>
            <a:off x="6591447" y="5469702"/>
            <a:ext cx="4120094" cy="751139"/>
            <a:chOff x="4123410" y="1826618"/>
            <a:chExt cx="3424297" cy="751139"/>
          </a:xfrm>
        </p:grpSpPr>
        <p:grpSp>
          <p:nvGrpSpPr>
            <p:cNvPr id="46" name="组合 45">
              <a:extLst>
                <a:ext uri="{FF2B5EF4-FFF2-40B4-BE49-F238E27FC236}">
                  <a16:creationId xmlns:a16="http://schemas.microsoft.com/office/drawing/2014/main" id="{39C062A3-611D-60FD-BE2F-5F9A1119F4C8}"/>
                </a:ext>
              </a:extLst>
            </p:cNvPr>
            <p:cNvGrpSpPr/>
            <p:nvPr/>
          </p:nvGrpSpPr>
          <p:grpSpPr>
            <a:xfrm>
              <a:off x="4123410" y="1826618"/>
              <a:ext cx="738875" cy="751139"/>
              <a:chOff x="2498710" y="2311467"/>
              <a:chExt cx="1748840" cy="1777866"/>
            </a:xfrm>
          </p:grpSpPr>
          <p:sp>
            <p:nvSpPr>
              <p:cNvPr id="49" name="椭圆 48">
                <a:extLst>
                  <a:ext uri="{FF2B5EF4-FFF2-40B4-BE49-F238E27FC236}">
                    <a16:creationId xmlns:a16="http://schemas.microsoft.com/office/drawing/2014/main" id="{325191F7-F574-9764-BD29-18DBB4D3D794}"/>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6</a:t>
                </a:r>
                <a:endParaRPr lang="zh-CN" altLang="en-US" sz="3200" dirty="0"/>
              </a:p>
            </p:txBody>
          </p:sp>
          <p:sp>
            <p:nvSpPr>
              <p:cNvPr id="50" name="椭圆 49">
                <a:extLst>
                  <a:ext uri="{FF2B5EF4-FFF2-40B4-BE49-F238E27FC236}">
                    <a16:creationId xmlns:a16="http://schemas.microsoft.com/office/drawing/2014/main" id="{250F51C1-896E-0C13-32CA-82C2E45AB180}"/>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51" name="椭圆 50">
                <a:extLst>
                  <a:ext uri="{FF2B5EF4-FFF2-40B4-BE49-F238E27FC236}">
                    <a16:creationId xmlns:a16="http://schemas.microsoft.com/office/drawing/2014/main" id="{83717B86-E3CA-D322-7F82-920DDB7C0B32}"/>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52" name="椭圆 51">
                <a:extLst>
                  <a:ext uri="{FF2B5EF4-FFF2-40B4-BE49-F238E27FC236}">
                    <a16:creationId xmlns:a16="http://schemas.microsoft.com/office/drawing/2014/main" id="{4CE82536-2A54-A696-1C88-9AE5C19C0723}"/>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7" name="文本框 8">
              <a:extLst>
                <a:ext uri="{FF2B5EF4-FFF2-40B4-BE49-F238E27FC236}">
                  <a16:creationId xmlns:a16="http://schemas.microsoft.com/office/drawing/2014/main" id="{12A98E22-516C-4B04-86D1-6908E034CD9D}"/>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项目实践：电影推荐系统</a:t>
              </a:r>
            </a:p>
          </p:txBody>
        </p:sp>
        <p:cxnSp>
          <p:nvCxnSpPr>
            <p:cNvPr id="48" name="直接连接符 47">
              <a:extLst>
                <a:ext uri="{FF2B5EF4-FFF2-40B4-BE49-F238E27FC236}">
                  <a16:creationId xmlns:a16="http://schemas.microsoft.com/office/drawing/2014/main" id="{5269D079-DDD0-774B-ED33-3C6E5B63E9FD}"/>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a:t>
            </a:r>
            <a:r>
              <a:rPr lang="zh-CN" altLang="en-US" dirty="0"/>
              <a:t>、推荐系统概述</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7038431" cy="3639324"/>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     </a:t>
            </a:r>
            <a:r>
              <a:rPr lang="zh-CN" altLang="zh-CN" sz="1800" dirty="0">
                <a:solidFill>
                  <a:schemeClr val="bg1">
                    <a:lumMod val="50000"/>
                  </a:schemeClr>
                </a:solidFill>
                <a:latin typeface="微软雅黑" panose="020B0503020204020204" pitchFamily="34" charset="-122"/>
                <a:ea typeface="微软雅黑" panose="020B0503020204020204" pitchFamily="34" charset="-122"/>
              </a:rPr>
              <a:t>推荐系统是一种帮助用户快速发现有用信息的工具，在用户需求并不十分明确的情况下进行信息的过滤，与搜索系统相比，推荐系统更多的利用用户的各类历史信息猜测其可能喜欢的内容。推荐系统也是一种增加公司产品与用户接触，购买等行为概率的工具，解决产品能够最大限度地吸引用户，留存用户，增长用户黏性，提高用户转化率，从而达到公司实现连续增长的目标，本质上是一种实现将用户</a:t>
            </a:r>
            <a:r>
              <a:rPr lang="en-US" altLang="zh-CN" sz="1800" dirty="0">
                <a:solidFill>
                  <a:schemeClr val="bg1">
                    <a:lumMod val="50000"/>
                  </a:schemeClr>
                </a:solidFill>
                <a:latin typeface="微软雅黑" panose="020B0503020204020204" pitchFamily="34" charset="-122"/>
                <a:ea typeface="微软雅黑" panose="020B0503020204020204" pitchFamily="34" charset="-122"/>
              </a:rPr>
              <a:t>-</a:t>
            </a:r>
            <a:r>
              <a:rPr lang="zh-CN" altLang="zh-CN" sz="1800" dirty="0">
                <a:solidFill>
                  <a:schemeClr val="bg1">
                    <a:lumMod val="50000"/>
                  </a:schemeClr>
                </a:solidFill>
                <a:latin typeface="微软雅黑" panose="020B0503020204020204" pitchFamily="34" charset="-122"/>
                <a:ea typeface="微软雅黑" panose="020B0503020204020204" pitchFamily="34" charset="-122"/>
              </a:rPr>
              <a:t>商品</a:t>
            </a:r>
            <a:r>
              <a:rPr lang="en-US" altLang="zh-CN" sz="1800" dirty="0">
                <a:solidFill>
                  <a:schemeClr val="bg1">
                    <a:lumMod val="50000"/>
                  </a:schemeClr>
                </a:solidFill>
                <a:latin typeface="微软雅黑" panose="020B0503020204020204" pitchFamily="34" charset="-122"/>
                <a:ea typeface="微软雅黑" panose="020B0503020204020204" pitchFamily="34" charset="-122"/>
              </a:rPr>
              <a:t>-</a:t>
            </a:r>
            <a:r>
              <a:rPr lang="zh-CN" altLang="zh-CN" sz="1800" dirty="0">
                <a:solidFill>
                  <a:schemeClr val="bg1">
                    <a:lumMod val="50000"/>
                  </a:schemeClr>
                </a:solidFill>
                <a:latin typeface="微软雅黑" panose="020B0503020204020204" pitchFamily="34" charset="-122"/>
                <a:ea typeface="微软雅黑" panose="020B0503020204020204" pitchFamily="34" charset="-122"/>
              </a:rPr>
              <a:t>公司之间利益最大化的手段，如图所示。可以看出用户与公司是需要推荐系统的主要对象，让用户更快更好的获取到自己需要的内容，让内容更快更好的推送到喜欢它的用户手中，让网站（平台）更有效的保留用户资源。好的推荐系统——让三方共赢。那么具体怎样运用推荐系统技术为用户精细化推荐，以及为提高公司的效益。</a:t>
            </a:r>
            <a:endParaRPr lang="en-US" altLang="zh-CN" sz="1800" dirty="0">
              <a:solidFill>
                <a:schemeClr val="bg1">
                  <a:lumMod val="50000"/>
                </a:schemeClr>
              </a:solidFill>
              <a:latin typeface="微软雅黑" panose="020B0503020204020204" pitchFamily="34" charset="-122"/>
              <a:ea typeface="微软雅黑" panose="020B0503020204020204" pitchFamily="34" charset="-122"/>
            </a:endParaRPr>
          </a:p>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78CFF293-D651-F2E8-1A52-27D7C3DCA937}"/>
              </a:ext>
            </a:extLst>
          </p:cNvPr>
          <p:cNvPicPr>
            <a:picLocks noChangeAspect="1"/>
          </p:cNvPicPr>
          <p:nvPr/>
        </p:nvPicPr>
        <p:blipFill>
          <a:blip r:embed="rId2"/>
          <a:stretch>
            <a:fillRect/>
          </a:stretch>
        </p:blipFill>
        <p:spPr>
          <a:xfrm>
            <a:off x="903514" y="2126533"/>
            <a:ext cx="3764501" cy="3207466"/>
          </a:xfrm>
          <a:prstGeom prst="rect">
            <a:avLst/>
          </a:prstGeom>
        </p:spPr>
      </p:pic>
    </p:spTree>
    <p:extLst>
      <p:ext uri="{BB962C8B-B14F-4D97-AF65-F5344CB8AC3E}">
        <p14:creationId xmlns:p14="http://schemas.microsoft.com/office/powerpoint/2010/main" val="135825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a:t>
            </a:r>
            <a:r>
              <a:rPr lang="zh-CN" altLang="en-US" dirty="0"/>
              <a:t>、推荐系统概述</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4BFDBB0-4A11-5112-D7EF-08989C6A7BC0}"/>
              </a:ext>
            </a:extLst>
          </p:cNvPr>
          <p:cNvSpPr txBox="1"/>
          <p:nvPr/>
        </p:nvSpPr>
        <p:spPr>
          <a:xfrm>
            <a:off x="903514" y="1208314"/>
            <a:ext cx="3764502" cy="369332"/>
          </a:xfrm>
          <a:prstGeom prst="rect">
            <a:avLst/>
          </a:prstGeom>
          <a:noFill/>
        </p:spPr>
        <p:txBody>
          <a:bodyPr wrap="square">
            <a:spAutoFit/>
          </a:bodyPr>
          <a:lstStyle/>
          <a:p>
            <a:r>
              <a:rPr lang="zh-CN" altLang="en-US" dirty="0"/>
              <a:t>个性化推荐系统的应用</a:t>
            </a:r>
          </a:p>
        </p:txBody>
      </p:sp>
      <p:sp>
        <p:nvSpPr>
          <p:cNvPr id="11" name="文本框 10">
            <a:extLst>
              <a:ext uri="{FF2B5EF4-FFF2-40B4-BE49-F238E27FC236}">
                <a16:creationId xmlns:a16="http://schemas.microsoft.com/office/drawing/2014/main" id="{F68A1209-525B-E486-FE61-662D22BDFDCD}"/>
              </a:ext>
            </a:extLst>
          </p:cNvPr>
          <p:cNvSpPr txBox="1"/>
          <p:nvPr/>
        </p:nvSpPr>
        <p:spPr>
          <a:xfrm>
            <a:off x="634155" y="1866344"/>
            <a:ext cx="11201400" cy="2536400"/>
          </a:xfrm>
          <a:prstGeom prst="rect">
            <a:avLst/>
          </a:prstGeom>
          <a:noFill/>
        </p:spPr>
        <p:txBody>
          <a:bodyPr wrap="square">
            <a:spAutoFit/>
          </a:bodyPr>
          <a:lstStyle/>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和搜索引擎不同，个性化推荐系统需要依赖用户的行为数据，因此一般都是作为一个应用存在于不同网站之中。在互联网的各类网站中都可以看到推荐系统的应用，而个性化推荐系统在这些网站中的主要作用是通过分析大量用户行为日志，给不同用户提供不同的个性化页面展示，来提高网站的点击率和转化率。广泛利用推荐系统的领域包括电子商务、电影和视频、音乐、社交网络、阅读、基于位置的服务、个性化邮件和广告等。尽管不同的网站使用不同的推荐系统技术，但总地来说，几乎所有的推荐系统应用都是由前台的展示页面、后台的日志系统以及推荐算法系统三部分构成的。</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E2A73036-8478-6C2A-6963-C1E997F591FB}"/>
              </a:ext>
            </a:extLst>
          </p:cNvPr>
          <p:cNvSpPr txBox="1"/>
          <p:nvPr/>
        </p:nvSpPr>
        <p:spPr>
          <a:xfrm>
            <a:off x="903514" y="4536810"/>
            <a:ext cx="6123214" cy="1726627"/>
          </a:xfrm>
          <a:prstGeom prst="rect">
            <a:avLst/>
          </a:prstGeom>
          <a:noFill/>
        </p:spPr>
        <p:txBody>
          <a:bodyPr wrap="square">
            <a:spAutoFit/>
          </a:bodyPr>
          <a:lstStyle/>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1</a:t>
            </a:r>
            <a:r>
              <a:rPr lang="zh-CN" altLang="en-US" dirty="0">
                <a:solidFill>
                  <a:schemeClr val="bg1">
                    <a:lumMod val="50000"/>
                  </a:schemeClr>
                </a:solidFill>
                <a:latin typeface="微软雅黑" panose="020B0503020204020204" pitchFamily="34" charset="-122"/>
                <a:ea typeface="微软雅黑" panose="020B0503020204020204" pitchFamily="34" charset="-122"/>
              </a:rPr>
              <a:t>）电子商务</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zh-CN" altLang="zh-CN"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2</a:t>
            </a:r>
            <a:r>
              <a:rPr lang="zh-CN" altLang="zh-CN" dirty="0">
                <a:solidFill>
                  <a:schemeClr val="bg1">
                    <a:lumMod val="50000"/>
                  </a:schemeClr>
                </a:solidFill>
                <a:latin typeface="微软雅黑" panose="020B0503020204020204" pitchFamily="34" charset="-122"/>
                <a:ea typeface="微软雅黑" panose="020B0503020204020204" pitchFamily="34" charset="-122"/>
              </a:rPr>
              <a:t>）个性化阅读</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pPr>
            <a:r>
              <a:rPr lang="zh-CN" altLang="zh-CN"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zh-CN" dirty="0">
                <a:solidFill>
                  <a:schemeClr val="bg1">
                    <a:lumMod val="50000"/>
                  </a:schemeClr>
                </a:solidFill>
                <a:latin typeface="微软雅黑" panose="020B0503020204020204" pitchFamily="34" charset="-122"/>
                <a:ea typeface="微软雅黑" panose="020B0503020204020204" pitchFamily="34" charset="-122"/>
              </a:rPr>
              <a:t>）个性化广告</a:t>
            </a:r>
          </a:p>
          <a:p>
            <a:endParaRPr lang="zh-CN" altLang="en-US" dirty="0"/>
          </a:p>
        </p:txBody>
      </p:sp>
    </p:spTree>
    <p:extLst>
      <p:ext uri="{BB962C8B-B14F-4D97-AF65-F5344CB8AC3E}">
        <p14:creationId xmlns:p14="http://schemas.microsoft.com/office/powerpoint/2010/main" val="329922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、协同过滤算法</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252193" y="1140884"/>
            <a:ext cx="7498942" cy="5140190"/>
          </a:xfrm>
          <a:prstGeom prst="rect">
            <a:avLst/>
          </a:prstGeom>
          <a:noFill/>
        </p:spPr>
        <p:txBody>
          <a:bodyPr wrap="square">
            <a:spAutoFit/>
          </a:bodyPr>
          <a:lstStyle/>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协同过滤的推荐算法是基于用户或者物品进行的推荐算法，从用户或产品的文本描述中提取特征信息，再根据特征标签进行匹配，提供推荐列表，侧重于用户与产品之间的历史行为信息，协同过滤的推荐算法主要有两种：基于用户的协同过滤算法、基于物品的协同过滤算法</a:t>
            </a:r>
            <a:r>
              <a:rPr lang="zh-CN" altLang="en-US" dirty="0">
                <a:solidFill>
                  <a:schemeClr val="bg1">
                    <a:lumMod val="50000"/>
                  </a:schemeClr>
                </a:solidFill>
                <a:latin typeface="微软雅黑" panose="020B0503020204020204" pitchFamily="34" charset="-122"/>
                <a:ea typeface="微软雅黑" panose="020B0503020204020204" pitchFamily="34" charset="-122"/>
              </a:rPr>
              <a:t>。</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spcBef>
                <a:spcPct val="20000"/>
              </a:spcBef>
            </a:pPr>
            <a:r>
              <a:rPr lang="zh-CN" altLang="en-US" dirty="0"/>
              <a:t>（</a:t>
            </a:r>
            <a:r>
              <a:rPr lang="en-US" altLang="zh-CN" dirty="0"/>
              <a:t>1</a:t>
            </a:r>
            <a:r>
              <a:rPr lang="zh-CN" altLang="en-US" dirty="0"/>
              <a:t>）基于用户的协同过滤算法</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基于用户的协同过滤算法是推荐算法中的常用算法之一，根据用户的历史行为信息，通过相似度构造的方式，计算用户之间的相似度进而确定相似用户，再根据相似用户的评分记录，预测目标用户的评分，提供推荐列表。计算获得用户的相似度后，便可以获取该用户的相似用户的集合，通常有两种方法：一种是设定相关性阈值，选择超过该阈值的所有用户；另一种是设定用户数，选择与用户相似度最高的用户群体。其主要思路如图所示</a:t>
            </a:r>
            <a:r>
              <a:rPr lang="zh-CN" altLang="en-US" dirty="0">
                <a:solidFill>
                  <a:schemeClr val="bg1">
                    <a:lumMod val="50000"/>
                  </a:schemeClr>
                </a:solidFill>
                <a:latin typeface="微软雅黑" panose="020B0503020204020204" pitchFamily="34" charset="-122"/>
                <a:ea typeface="微软雅黑" panose="020B0503020204020204" pitchFamily="34" charset="-122"/>
              </a:rPr>
              <a:t>。</a:t>
            </a:r>
          </a:p>
        </p:txBody>
      </p:sp>
      <p:pic>
        <p:nvPicPr>
          <p:cNvPr id="5" name="图片 4">
            <a:extLst>
              <a:ext uri="{FF2B5EF4-FFF2-40B4-BE49-F238E27FC236}">
                <a16:creationId xmlns:a16="http://schemas.microsoft.com/office/drawing/2014/main" id="{B8B55347-C764-388A-134D-879D5E2EC1B0}"/>
              </a:ext>
            </a:extLst>
          </p:cNvPr>
          <p:cNvPicPr>
            <a:picLocks noChangeAspect="1"/>
          </p:cNvPicPr>
          <p:nvPr/>
        </p:nvPicPr>
        <p:blipFill>
          <a:blip r:embed="rId2"/>
          <a:stretch>
            <a:fillRect/>
          </a:stretch>
        </p:blipFill>
        <p:spPr>
          <a:xfrm>
            <a:off x="7751135" y="1330559"/>
            <a:ext cx="4188672" cy="4580383"/>
          </a:xfrm>
          <a:prstGeom prst="rect">
            <a:avLst/>
          </a:prstGeom>
        </p:spPr>
      </p:pic>
    </p:spTree>
    <p:extLst>
      <p:ext uri="{BB962C8B-B14F-4D97-AF65-F5344CB8AC3E}">
        <p14:creationId xmlns:p14="http://schemas.microsoft.com/office/powerpoint/2010/main" val="3060811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、协同过滤算法</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252193" y="1140884"/>
            <a:ext cx="6703778" cy="3007298"/>
          </a:xfrm>
          <a:prstGeom prst="rect">
            <a:avLst/>
          </a:prstGeom>
          <a:noFill/>
        </p:spPr>
        <p:txBody>
          <a:bodyPr wrap="square">
            <a:spAutoFit/>
          </a:bodyPr>
          <a:lstStyle/>
          <a:p>
            <a:pPr>
              <a:lnSpc>
                <a:spcPct val="150000"/>
              </a:lnSpc>
              <a:spcBef>
                <a:spcPct val="20000"/>
              </a:spcBef>
            </a:pPr>
            <a:r>
              <a:rPr lang="zh-CN" altLang="en-US" dirty="0"/>
              <a:t>（</a:t>
            </a:r>
            <a:r>
              <a:rPr lang="en-US" altLang="zh-CN" dirty="0"/>
              <a:t>2</a:t>
            </a:r>
            <a:r>
              <a:rPr lang="zh-CN" altLang="en-US" dirty="0"/>
              <a:t>）基于物品的协同过滤推荐算法</a:t>
            </a:r>
            <a:endParaRPr lang="en-US" altLang="zh-CN" dirty="0"/>
          </a:p>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      基于物品的协同过滤推荐算法主要适用于用户对某一物品有相似喜好的其他用户，当前用户对该物品的喜好程度与大部分用户相似，在选择喜好的项目时可能会产生“品牌效应”。主要是计算相似用户对某一物品之间的相似度，再根据用户对其他相似物品的历史评分数据找到与之相似的其他物品，采用计算加权平均数构成用户推荐列表。其主要思路如图所示。</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12BCA565-0748-6EAB-5EB7-E338F10958F3}"/>
              </a:ext>
            </a:extLst>
          </p:cNvPr>
          <p:cNvPicPr>
            <a:picLocks noChangeAspect="1"/>
          </p:cNvPicPr>
          <p:nvPr/>
        </p:nvPicPr>
        <p:blipFill>
          <a:blip r:embed="rId2"/>
          <a:stretch>
            <a:fillRect/>
          </a:stretch>
        </p:blipFill>
        <p:spPr>
          <a:xfrm>
            <a:off x="7130143" y="1069833"/>
            <a:ext cx="4724400" cy="5439824"/>
          </a:xfrm>
          <a:prstGeom prst="rect">
            <a:avLst/>
          </a:prstGeom>
        </p:spPr>
      </p:pic>
    </p:spTree>
    <p:extLst>
      <p:ext uri="{BB962C8B-B14F-4D97-AF65-F5344CB8AC3E}">
        <p14:creationId xmlns:p14="http://schemas.microsoft.com/office/powerpoint/2010/main" val="288128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、因子分解机算法（</a:t>
            </a:r>
            <a:r>
              <a:rPr lang="en-US" altLang="zh-CN" dirty="0"/>
              <a:t>FM</a:t>
            </a:r>
            <a:r>
              <a:rPr lang="zh-CN" altLang="en-US" dirty="0"/>
              <a:t>算法）</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426364" y="1132113"/>
            <a:ext cx="11395521" cy="5789277"/>
          </a:xfrm>
          <a:prstGeom prst="rect">
            <a:avLst/>
          </a:prstGeom>
          <a:noFill/>
        </p:spPr>
        <p:txBody>
          <a:bodyPr wrap="square">
            <a:spAutoFit/>
          </a:bodyPr>
          <a:lstStyle/>
          <a:p>
            <a:pPr>
              <a:lnSpc>
                <a:spcPct val="150000"/>
              </a:lnSpc>
              <a:spcBef>
                <a:spcPct val="20000"/>
              </a:spcBef>
            </a:pPr>
            <a:r>
              <a:rPr lang="en-US" altLang="zh-CN" dirty="0"/>
              <a:t>1</a:t>
            </a:r>
            <a:r>
              <a:rPr lang="zh-CN" altLang="en-US" dirty="0"/>
              <a:t>、</a:t>
            </a:r>
            <a:r>
              <a:rPr lang="en-US" altLang="zh-CN" dirty="0"/>
              <a:t>FM</a:t>
            </a:r>
            <a:r>
              <a:rPr lang="zh-CN" altLang="en-US" dirty="0"/>
              <a:t>算法算法背景：</a:t>
            </a:r>
            <a:endParaRPr lang="en-US" altLang="zh-CN" dirty="0"/>
          </a:p>
          <a:p>
            <a:pPr algn="just">
              <a:lnSpc>
                <a:spcPct val="150000"/>
              </a:lnSpc>
              <a:spcBef>
                <a:spcPct val="20000"/>
              </a:spcBef>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在计算广告和推荐系统中，点击通过率（</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Click-Through Rate</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CTR</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）是非常重要的一个环节，判断一个物品是否进行推荐需要根据</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CTR</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预估的点击率排序决定。工程业界现在通用的做法主要有两大类：因子分解机制系列与树系列。实际工程中通常是高维稀疏矩，直接特征交叉会导致计算量过大，特征权值更新缓慢。</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算法就是对这两方面问题的处理。</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spcBef>
                <a:spcPct val="20000"/>
              </a:spcBef>
            </a:pPr>
            <a:r>
              <a:rPr lang="en-US" altLang="zh-CN" dirty="0"/>
              <a:t>2</a:t>
            </a:r>
            <a:r>
              <a:rPr lang="zh-CN" altLang="en-US" dirty="0"/>
              <a:t>、</a:t>
            </a:r>
            <a:r>
              <a:rPr lang="en-US" altLang="zh-CN" dirty="0"/>
              <a:t>FM</a:t>
            </a:r>
            <a:r>
              <a:rPr lang="zh-CN" altLang="zh-CN" dirty="0"/>
              <a:t>算法的优势</a:t>
            </a:r>
            <a:r>
              <a:rPr lang="zh-CN" altLang="en-US" dirty="0"/>
              <a:t>：</a:t>
            </a:r>
            <a:endParaRPr lang="en-US" altLang="zh-CN" dirty="0"/>
          </a:p>
          <a:p>
            <a:pPr algn="just">
              <a:lnSpc>
                <a:spcPct val="150000"/>
              </a:lnSpc>
              <a:spcBef>
                <a:spcPct val="20000"/>
              </a:spcBef>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算法提升了参数学习效率，因为</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算法需要训练的参数更少，一般情况下，隐向量的维度都是比较短的，小于直接学习交互项的参数个数。</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算法模型对稀疏数据有更好的学习能力，通过交互项可以学习特征之间的关联关系，并且保证了学习效率和预估能力。与其他模型相比，它的优势如下：</a:t>
            </a:r>
          </a:p>
          <a:p>
            <a:pPr algn="just">
              <a:lnSpc>
                <a:spcPct val="150000"/>
              </a:lnSpc>
              <a:spcBef>
                <a:spcPct val="20000"/>
              </a:spcBef>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1</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算法是一种比较灵活的模型，通过合适的特征变换方式，</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算法可以模拟二阶多项式核的支持向量机模型。</a:t>
            </a:r>
          </a:p>
          <a:p>
            <a:pPr algn="just">
              <a:lnSpc>
                <a:spcPct val="150000"/>
              </a:lnSpc>
              <a:spcBef>
                <a:spcPct val="20000"/>
              </a:spcBef>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2</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）相比支持向量机模型的二阶多项式核而言，</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算法在样本稀疏的情况下是有优势的；而且，</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算法的训练</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预测复杂度是线性的，而二项多项式核的支持向量机模型需要计算核矩阵，核矩阵复杂度就是</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N</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平方。</a:t>
            </a:r>
          </a:p>
          <a:p>
            <a:pPr algn="just">
              <a:lnSpc>
                <a:spcPct val="150000"/>
              </a:lnSpc>
              <a:spcBef>
                <a:spcPct val="20000"/>
              </a:spcBef>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3</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）矩阵分解大法用在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算法上，以缩减参数个数，处理数据稀疏带来的学习不足问题，还能做向量化。</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FM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算法不仅能够利用普通的用户反馈信息，还能融合情景信息、社交信息等诸多影响个性化推荐的因素。</a:t>
            </a:r>
          </a:p>
          <a:p>
            <a:endParaRPr lang="en-US" altLang="zh-CN" sz="16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9480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、因子分解机算法</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426364" y="1132113"/>
            <a:ext cx="11395521" cy="5053691"/>
          </a:xfrm>
          <a:prstGeom prst="rect">
            <a:avLst/>
          </a:prstGeom>
          <a:noFill/>
        </p:spPr>
        <p:txBody>
          <a:bodyPr wrap="square">
            <a:spAutoFit/>
          </a:bodyPr>
          <a:lstStyle/>
          <a:p>
            <a:pPr>
              <a:lnSpc>
                <a:spcPct val="150000"/>
              </a:lnSpc>
              <a:spcBef>
                <a:spcPct val="20000"/>
              </a:spcBef>
            </a:pPr>
            <a:r>
              <a:rPr lang="en-US" altLang="zh-CN" dirty="0"/>
              <a:t>3</a:t>
            </a:r>
            <a:r>
              <a:rPr lang="zh-CN" altLang="en-US" dirty="0"/>
              <a:t>、</a:t>
            </a:r>
            <a:r>
              <a:rPr lang="en-US" altLang="zh-CN" dirty="0"/>
              <a:t>FM</a:t>
            </a:r>
            <a:r>
              <a:rPr lang="zh-CN" altLang="en-US" dirty="0"/>
              <a:t>算法的衍生算法</a:t>
            </a:r>
            <a:endParaRPr lang="en-US" altLang="zh-CN" dirty="0"/>
          </a:p>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    </a:t>
            </a:r>
            <a:r>
              <a:rPr lang="en-US" altLang="zh-CN" dirty="0">
                <a:solidFill>
                  <a:schemeClr val="bg1">
                    <a:lumMod val="50000"/>
                  </a:schemeClr>
                </a:solidFill>
                <a:latin typeface="微软雅黑" panose="020B0503020204020204" pitchFamily="34" charset="-122"/>
                <a:ea typeface="微软雅黑" panose="020B0503020204020204" pitchFamily="34" charset="-122"/>
              </a:rPr>
              <a:t>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算法：在逻辑回归算法基础上用隐向量点积实现自动化特征二阶交叉，效果显著好于逻辑回归算法，速度极快接近逻辑回归算法。</a:t>
            </a:r>
            <a:r>
              <a:rPr lang="en-US" altLang="zh-CN" dirty="0">
                <a:solidFill>
                  <a:schemeClr val="bg1">
                    <a:lumMod val="50000"/>
                  </a:schemeClr>
                </a:solidFill>
                <a:latin typeface="微软雅黑" panose="020B0503020204020204" pitchFamily="34" charset="-122"/>
                <a:ea typeface="微软雅黑" panose="020B0503020204020204" pitchFamily="34" charset="-122"/>
              </a:rPr>
              <a:t>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算法及其衍生的较有名的算法简要介绍如下：</a:t>
            </a:r>
          </a:p>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1</a:t>
            </a:r>
            <a:r>
              <a:rPr lang="zh-CN" altLang="en-US" dirty="0">
                <a:solidFill>
                  <a:schemeClr val="bg1">
                    <a:lumMod val="50000"/>
                  </a:schemeClr>
                </a:solidFill>
                <a:latin typeface="微软雅黑" panose="020B0503020204020204" pitchFamily="34" charset="-122"/>
                <a:ea typeface="微软雅黑" panose="020B0503020204020204" pitchFamily="34" charset="-122"/>
              </a:rPr>
              <a:t>）特征域算法（</a:t>
            </a:r>
            <a:r>
              <a:rPr lang="en-US" altLang="zh-CN" dirty="0">
                <a:solidFill>
                  <a:schemeClr val="bg1">
                    <a:lumMod val="50000"/>
                  </a:schemeClr>
                </a:solidFill>
                <a:latin typeface="微软雅黑" panose="020B0503020204020204" pitchFamily="34" charset="-122"/>
                <a:ea typeface="微软雅黑" panose="020B0503020204020204" pitchFamily="34" charset="-122"/>
              </a:rPr>
              <a:t>Field Aware FM</a:t>
            </a:r>
            <a:r>
              <a:rPr lang="zh-CN" altLang="en-US"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FFM</a:t>
            </a:r>
            <a:r>
              <a:rPr lang="zh-CN" altLang="en-US" dirty="0">
                <a:solidFill>
                  <a:schemeClr val="bg1">
                    <a:lumMod val="50000"/>
                  </a:schemeClr>
                </a:solidFill>
                <a:latin typeface="微软雅黑" panose="020B0503020204020204" pitchFamily="34" charset="-122"/>
                <a:ea typeface="微软雅黑" panose="020B0503020204020204" pitchFamily="34" charset="-122"/>
              </a:rPr>
              <a:t>）：在</a:t>
            </a:r>
            <a:r>
              <a:rPr lang="en-US" altLang="zh-CN" dirty="0">
                <a:solidFill>
                  <a:schemeClr val="bg1">
                    <a:lumMod val="50000"/>
                  </a:schemeClr>
                </a:solidFill>
                <a:latin typeface="微软雅黑" panose="020B0503020204020204" pitchFamily="34" charset="-122"/>
                <a:ea typeface="微软雅黑" panose="020B0503020204020204" pitchFamily="34" charset="-122"/>
              </a:rPr>
              <a:t>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算法的基础上考虑对不同的特征域（</a:t>
            </a:r>
            <a:r>
              <a:rPr lang="en-US" altLang="zh-CN" dirty="0">
                <a:solidFill>
                  <a:schemeClr val="bg1">
                    <a:lumMod val="50000"/>
                  </a:schemeClr>
                </a:solidFill>
                <a:latin typeface="微软雅黑" panose="020B0503020204020204" pitchFamily="34" charset="-122"/>
                <a:ea typeface="微软雅黑" panose="020B0503020204020204" pitchFamily="34" charset="-122"/>
              </a:rPr>
              <a:t>Field</a:t>
            </a:r>
            <a:r>
              <a:rPr lang="zh-CN" altLang="en-US" dirty="0">
                <a:solidFill>
                  <a:schemeClr val="bg1">
                    <a:lumMod val="50000"/>
                  </a:schemeClr>
                </a:solidFill>
                <a:latin typeface="微软雅黑" panose="020B0503020204020204" pitchFamily="34" charset="-122"/>
                <a:ea typeface="微软雅黑" panose="020B0503020204020204" pitchFamily="34" charset="-122"/>
              </a:rPr>
              <a:t>，可以理解成特征的分组）使用不同的隐向量。效果好于</a:t>
            </a:r>
            <a:r>
              <a:rPr lang="en-US" altLang="zh-CN" dirty="0">
                <a:solidFill>
                  <a:schemeClr val="bg1">
                    <a:lumMod val="50000"/>
                  </a:schemeClr>
                </a:solidFill>
                <a:latin typeface="微软雅黑" panose="020B0503020204020204" pitchFamily="34" charset="-122"/>
                <a:ea typeface="微软雅黑" panose="020B0503020204020204" pitchFamily="34" charset="-122"/>
              </a:rPr>
              <a:t>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算法，但参数量急剧增加，且预测性能急剧下降。</a:t>
            </a:r>
          </a:p>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2</a:t>
            </a:r>
            <a:r>
              <a:rPr lang="zh-CN" altLang="en-US" dirty="0">
                <a:solidFill>
                  <a:schemeClr val="bg1">
                    <a:lumMod val="50000"/>
                  </a:schemeClr>
                </a:solidFill>
                <a:latin typeface="微软雅黑" panose="020B0503020204020204" pitchFamily="34" charset="-122"/>
                <a:ea typeface="微软雅黑" panose="020B0503020204020204" pitchFamily="34" charset="-122"/>
              </a:rPr>
              <a:t>）双线性</a:t>
            </a:r>
            <a:r>
              <a:rPr lang="en-US" altLang="zh-CN" dirty="0">
                <a:solidFill>
                  <a:schemeClr val="bg1">
                    <a:lumMod val="50000"/>
                  </a:schemeClr>
                </a:solidFill>
                <a:latin typeface="微软雅黑" panose="020B0503020204020204" pitchFamily="34" charset="-122"/>
                <a:ea typeface="微软雅黑" panose="020B0503020204020204" pitchFamily="34" charset="-122"/>
              </a:rPr>
              <a:t>FFM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a:t>
            </a:r>
            <a:r>
              <a:rPr lang="en-US" altLang="zh-CN" dirty="0">
                <a:solidFill>
                  <a:schemeClr val="bg1">
                    <a:lumMod val="50000"/>
                  </a:schemeClr>
                </a:solidFill>
                <a:latin typeface="微软雅黑" panose="020B0503020204020204" pitchFamily="34" charset="-122"/>
                <a:ea typeface="微软雅黑" panose="020B0503020204020204" pitchFamily="34" charset="-122"/>
              </a:rPr>
              <a:t>Bilinear-Field Aware</a:t>
            </a:r>
            <a:r>
              <a:rPr lang="zh-CN" altLang="en-US"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BFFM</a:t>
            </a:r>
            <a:r>
              <a:rPr lang="zh-CN" altLang="en-US" dirty="0">
                <a:solidFill>
                  <a:schemeClr val="bg1">
                    <a:lumMod val="50000"/>
                  </a:schemeClr>
                </a:solidFill>
                <a:latin typeface="微软雅黑" panose="020B0503020204020204" pitchFamily="34" charset="-122"/>
                <a:ea typeface="微软雅黑" panose="020B0503020204020204" pitchFamily="34" charset="-122"/>
              </a:rPr>
              <a:t>）：为了减少</a:t>
            </a:r>
            <a:r>
              <a:rPr lang="en-US" altLang="zh-CN" dirty="0">
                <a:solidFill>
                  <a:schemeClr val="bg1">
                    <a:lumMod val="50000"/>
                  </a:schemeClr>
                </a:solidFill>
                <a:latin typeface="微软雅黑" panose="020B0503020204020204" pitchFamily="34" charset="-122"/>
                <a:ea typeface="微软雅黑" panose="020B0503020204020204" pitchFamily="34" charset="-122"/>
              </a:rPr>
              <a:t>FFM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算法的参数量，设计共享矩阵来代替针对不同</a:t>
            </a:r>
            <a:r>
              <a:rPr lang="en-US" altLang="zh-CN" dirty="0">
                <a:solidFill>
                  <a:schemeClr val="bg1">
                    <a:lumMod val="50000"/>
                  </a:schemeClr>
                </a:solidFill>
                <a:latin typeface="微软雅黑" panose="020B0503020204020204" pitchFamily="34" charset="-122"/>
                <a:ea typeface="微软雅黑" panose="020B0503020204020204" pitchFamily="34" charset="-122"/>
              </a:rPr>
              <a:t>Field</a:t>
            </a:r>
            <a:r>
              <a:rPr lang="zh-CN" altLang="en-US" dirty="0">
                <a:solidFill>
                  <a:schemeClr val="bg1">
                    <a:lumMod val="50000"/>
                  </a:schemeClr>
                </a:solidFill>
                <a:latin typeface="微软雅黑" panose="020B0503020204020204" pitchFamily="34" charset="-122"/>
                <a:ea typeface="微软雅黑" panose="020B0503020204020204" pitchFamily="34" charset="-122"/>
              </a:rPr>
              <a:t>的多个隐向量。效果接近</a:t>
            </a:r>
            <a:r>
              <a:rPr lang="en-US" altLang="zh-CN" dirty="0">
                <a:solidFill>
                  <a:schemeClr val="bg1">
                    <a:lumMod val="50000"/>
                  </a:schemeClr>
                </a:solidFill>
                <a:latin typeface="微软雅黑" panose="020B0503020204020204" pitchFamily="34" charset="-122"/>
                <a:ea typeface="微软雅黑" panose="020B0503020204020204" pitchFamily="34" charset="-122"/>
              </a:rPr>
              <a:t>FFM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算法，但参数量大大减少，与</a:t>
            </a:r>
            <a:r>
              <a:rPr lang="en-US" altLang="zh-CN" dirty="0">
                <a:solidFill>
                  <a:schemeClr val="bg1">
                    <a:lumMod val="50000"/>
                  </a:schemeClr>
                </a:solidFill>
                <a:latin typeface="微软雅黑" panose="020B0503020204020204" pitchFamily="34" charset="-122"/>
                <a:ea typeface="微软雅黑" panose="020B0503020204020204" pitchFamily="34" charset="-122"/>
              </a:rPr>
              <a:t>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算法相当。交互后添加分层时效果略好于</a:t>
            </a:r>
            <a:r>
              <a:rPr lang="en-US" altLang="zh-CN" dirty="0">
                <a:solidFill>
                  <a:schemeClr val="bg1">
                    <a:lumMod val="50000"/>
                  </a:schemeClr>
                </a:solidFill>
                <a:latin typeface="微软雅黑" panose="020B0503020204020204" pitchFamily="34" charset="-122"/>
                <a:ea typeface="微软雅黑" panose="020B0503020204020204" pitchFamily="34" charset="-122"/>
              </a:rPr>
              <a:t>FFM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a:t>
            </a:r>
          </a:p>
          <a:p>
            <a:pPr algn="just">
              <a:lnSpc>
                <a:spcPct val="150000"/>
              </a:lnSpc>
              <a:spcBef>
                <a:spcPct val="200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a:t>
            </a:r>
            <a:r>
              <a:rPr lang="en-US"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en-US" dirty="0">
                <a:solidFill>
                  <a:schemeClr val="bg1">
                    <a:lumMod val="50000"/>
                  </a:schemeClr>
                </a:solidFill>
                <a:latin typeface="微软雅黑" panose="020B0503020204020204" pitchFamily="34" charset="-122"/>
                <a:ea typeface="微软雅黑" panose="020B0503020204020204" pitchFamily="34" charset="-122"/>
              </a:rPr>
              <a:t>）压缩注意力机制</a:t>
            </a:r>
            <a:r>
              <a:rPr lang="en-US" altLang="zh-CN" dirty="0">
                <a:solidFill>
                  <a:schemeClr val="bg1">
                    <a:lumMod val="50000"/>
                  </a:schemeClr>
                </a:solidFill>
                <a:latin typeface="微软雅黑" panose="020B0503020204020204" pitchFamily="34" charset="-122"/>
                <a:ea typeface="微软雅黑" panose="020B0503020204020204" pitchFamily="34" charset="-122"/>
              </a:rPr>
              <a:t>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a:t>
            </a:r>
            <a:r>
              <a:rPr lang="en-US" altLang="zh-CN" dirty="0">
                <a:solidFill>
                  <a:schemeClr val="bg1">
                    <a:lumMod val="50000"/>
                  </a:schemeClr>
                </a:solidFill>
                <a:latin typeface="微软雅黑" panose="020B0503020204020204" pitchFamily="34" charset="-122"/>
                <a:ea typeface="微软雅黑" panose="020B0503020204020204" pitchFamily="34" charset="-122"/>
              </a:rPr>
              <a:t>Squeeze-and-Excitation Field Aware </a:t>
            </a:r>
            <a:r>
              <a:rPr lang="zh-CN" altLang="en-US" dirty="0">
                <a:solidFill>
                  <a:schemeClr val="bg1">
                    <a:lumMod val="50000"/>
                  </a:schemeClr>
                </a:solidFill>
                <a:latin typeface="微软雅黑" panose="020B0503020204020204" pitchFamily="34" charset="-122"/>
                <a:ea typeface="微软雅黑" panose="020B0503020204020204" pitchFamily="34" charset="-122"/>
              </a:rPr>
              <a:t>）：使用压缩注意力机制来捕获特征重要性，并且使用</a:t>
            </a:r>
            <a:r>
              <a:rPr lang="en-US" altLang="zh-CN" dirty="0">
                <a:solidFill>
                  <a:schemeClr val="bg1">
                    <a:lumMod val="50000"/>
                  </a:schemeClr>
                </a:solidFill>
                <a:latin typeface="微软雅黑" panose="020B0503020204020204" pitchFamily="34" charset="-122"/>
                <a:ea typeface="微软雅黑" panose="020B0503020204020204" pitchFamily="34" charset="-122"/>
              </a:rPr>
              <a:t>Bilinear-FFM</a:t>
            </a:r>
            <a:r>
              <a:rPr lang="zh-CN" altLang="en-US" dirty="0">
                <a:solidFill>
                  <a:schemeClr val="bg1">
                    <a:lumMod val="50000"/>
                  </a:schemeClr>
                </a:solidFill>
                <a:latin typeface="微软雅黑" panose="020B0503020204020204" pitchFamily="34" charset="-122"/>
                <a:ea typeface="微软雅黑" panose="020B0503020204020204" pitchFamily="34" charset="-122"/>
              </a:rPr>
              <a:t>算法来捕获二阶特征交互。</a:t>
            </a:r>
          </a:p>
          <a:p>
            <a:endParaRPr lang="en-US" altLang="zh-CN"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268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、迭代的决策树算法模型</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4668016" y="1694675"/>
            <a:ext cx="6152635" cy="273628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F68A1209-525B-E486-FE61-662D22BDFDCD}"/>
              </a:ext>
            </a:extLst>
          </p:cNvPr>
          <p:cNvSpPr txBox="1"/>
          <p:nvPr/>
        </p:nvSpPr>
        <p:spPr>
          <a:xfrm>
            <a:off x="95693" y="1129996"/>
            <a:ext cx="12096307" cy="6499215"/>
          </a:xfrm>
          <a:prstGeom prst="rect">
            <a:avLst/>
          </a:prstGeom>
          <a:noFill/>
        </p:spPr>
        <p:txBody>
          <a:bodyPr wrap="square">
            <a:spAutoFit/>
          </a:bodyPr>
          <a:lstStyle/>
          <a:p>
            <a:pPr>
              <a:lnSpc>
                <a:spcPct val="150000"/>
              </a:lnSpc>
              <a:spcBef>
                <a:spcPct val="20000"/>
              </a:spcBef>
            </a:pPr>
            <a:r>
              <a:rPr lang="zh-CN" altLang="en-US" dirty="0"/>
              <a:t>（</a:t>
            </a:r>
            <a:r>
              <a:rPr lang="en-US" altLang="zh-CN" dirty="0"/>
              <a:t>1</a:t>
            </a:r>
            <a:r>
              <a:rPr lang="zh-CN" altLang="en-US" dirty="0"/>
              <a:t>）回归树：</a:t>
            </a:r>
            <a:endParaRPr lang="en-US" altLang="zh-CN" dirty="0"/>
          </a:p>
          <a:p>
            <a:pPr algn="just">
              <a:lnSpc>
                <a:spcPct val="150000"/>
              </a:lnSpc>
              <a:spcBef>
                <a:spcPct val="20000"/>
              </a:spcBef>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en-US" dirty="0">
                <a:solidFill>
                  <a:schemeClr val="bg1">
                    <a:lumMod val="50000"/>
                  </a:schemeClr>
                </a:solidFill>
                <a:latin typeface="微软雅黑" panose="020B0503020204020204" pitchFamily="34" charset="-122"/>
                <a:ea typeface="微软雅黑" panose="020B0503020204020204" pitchFamily="34" charset="-122"/>
              </a:rPr>
              <a:t> 对于分类树而言，其值加减无意义（如性别），而对于回归树而言，其值加减才是有意义的（如说年龄）。</a:t>
            </a:r>
            <a:r>
              <a:rPr lang="en-US" altLang="zh-CN" dirty="0">
                <a:solidFill>
                  <a:schemeClr val="bg1">
                    <a:lumMod val="50000"/>
                  </a:schemeClr>
                </a:solidFill>
                <a:latin typeface="微软雅黑" panose="020B0503020204020204" pitchFamily="34" charset="-122"/>
                <a:ea typeface="微软雅黑" panose="020B0503020204020204" pitchFamily="34" charset="-122"/>
              </a:rPr>
              <a:t>GBDT</a:t>
            </a:r>
            <a:r>
              <a:rPr lang="zh-CN" altLang="en-US" dirty="0">
                <a:solidFill>
                  <a:schemeClr val="bg1">
                    <a:lumMod val="50000"/>
                  </a:schemeClr>
                </a:solidFill>
                <a:latin typeface="微软雅黑" panose="020B0503020204020204" pitchFamily="34" charset="-122"/>
                <a:ea typeface="微软雅黑" panose="020B0503020204020204" pitchFamily="34" charset="-122"/>
              </a:rPr>
              <a:t>的核心在于累加所有树的结果作为最终结果，所以</a:t>
            </a:r>
            <a:r>
              <a:rPr lang="en-US" altLang="zh-CN" dirty="0">
                <a:solidFill>
                  <a:schemeClr val="bg1">
                    <a:lumMod val="50000"/>
                  </a:schemeClr>
                </a:solidFill>
                <a:latin typeface="微软雅黑" panose="020B0503020204020204" pitchFamily="34" charset="-122"/>
                <a:ea typeface="微软雅黑" panose="020B0503020204020204" pitchFamily="34" charset="-122"/>
              </a:rPr>
              <a:t>GBDT</a:t>
            </a:r>
            <a:r>
              <a:rPr lang="zh-CN" altLang="en-US" dirty="0">
                <a:solidFill>
                  <a:schemeClr val="bg1">
                    <a:lumMod val="50000"/>
                  </a:schemeClr>
                </a:solidFill>
                <a:latin typeface="微软雅黑" panose="020B0503020204020204" pitchFamily="34" charset="-122"/>
                <a:ea typeface="微软雅黑" panose="020B0503020204020204" pitchFamily="34" charset="-122"/>
              </a:rPr>
              <a:t>中的树都是回归树，不是分类树，回归树在分枝时会穷举每一个特征的每个阈值以找到最好的分割点，衡量标准是最小化均方误差。</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spcBef>
                <a:spcPct val="20000"/>
              </a:spcBef>
              <a:spcAft>
                <a:spcPts val="1300"/>
              </a:spcAft>
            </a:pPr>
            <a:r>
              <a:rPr lang="zh-CN" altLang="en-US" dirty="0"/>
              <a:t>（</a:t>
            </a:r>
            <a:r>
              <a:rPr lang="en-US" altLang="zh-CN" dirty="0"/>
              <a:t>2</a:t>
            </a:r>
            <a:r>
              <a:rPr lang="zh-CN" altLang="en-US" dirty="0"/>
              <a:t>）</a:t>
            </a:r>
            <a:r>
              <a:rPr lang="en-US" altLang="zh-CN" dirty="0"/>
              <a:t> </a:t>
            </a:r>
            <a:r>
              <a:rPr lang="zh-CN" altLang="zh-CN" dirty="0"/>
              <a:t>梯度迭代</a:t>
            </a:r>
            <a:r>
              <a:rPr lang="zh-CN" altLang="en-US" dirty="0"/>
              <a:t>：</a:t>
            </a:r>
            <a:endParaRPr lang="en-US" altLang="zh-CN" dirty="0"/>
          </a:p>
          <a:p>
            <a:pPr algn="just">
              <a:lnSpc>
                <a:spcPct val="150000"/>
              </a:lnSpc>
              <a:spcBef>
                <a:spcPct val="20000"/>
              </a:spcBef>
              <a:spcAft>
                <a:spcPts val="1300"/>
              </a:spcAft>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上面说到</a:t>
            </a:r>
            <a:r>
              <a:rPr lang="en-US" altLang="zh-CN" dirty="0">
                <a:solidFill>
                  <a:schemeClr val="bg1">
                    <a:lumMod val="50000"/>
                  </a:schemeClr>
                </a:solidFill>
                <a:latin typeface="微软雅黑" panose="020B0503020204020204" pitchFamily="34" charset="-122"/>
                <a:ea typeface="微软雅黑" panose="020B0503020204020204" pitchFamily="34" charset="-122"/>
              </a:rPr>
              <a:t>GBDT</a:t>
            </a:r>
            <a:r>
              <a:rPr lang="zh-CN" altLang="zh-CN" dirty="0">
                <a:solidFill>
                  <a:schemeClr val="bg1">
                    <a:lumMod val="50000"/>
                  </a:schemeClr>
                </a:solidFill>
                <a:latin typeface="微软雅黑" panose="020B0503020204020204" pitchFamily="34" charset="-122"/>
                <a:ea typeface="微软雅黑" panose="020B0503020204020204" pitchFamily="34" charset="-122"/>
              </a:rPr>
              <a:t>的核心在于累加所有树的结果作为最终结果，</a:t>
            </a:r>
            <a:r>
              <a:rPr lang="en-US" altLang="zh-CN" dirty="0">
                <a:solidFill>
                  <a:schemeClr val="bg1">
                    <a:lumMod val="50000"/>
                  </a:schemeClr>
                </a:solidFill>
                <a:latin typeface="微软雅黑" panose="020B0503020204020204" pitchFamily="34" charset="-122"/>
                <a:ea typeface="微软雅黑" panose="020B0503020204020204" pitchFamily="34" charset="-122"/>
              </a:rPr>
              <a:t>GBDT</a:t>
            </a:r>
            <a:r>
              <a:rPr lang="zh-CN" altLang="zh-CN" dirty="0">
                <a:solidFill>
                  <a:schemeClr val="bg1">
                    <a:lumMod val="50000"/>
                  </a:schemeClr>
                </a:solidFill>
                <a:latin typeface="微软雅黑" panose="020B0503020204020204" pitchFamily="34" charset="-122"/>
                <a:ea typeface="微软雅黑" panose="020B0503020204020204" pitchFamily="34" charset="-122"/>
              </a:rPr>
              <a:t>的每一棵树都是以之前的树得到的残差来更新目标值，这样每一棵树的值加起来即为</a:t>
            </a:r>
            <a:r>
              <a:rPr lang="en-US" altLang="zh-CN" dirty="0">
                <a:solidFill>
                  <a:schemeClr val="bg1">
                    <a:lumMod val="50000"/>
                  </a:schemeClr>
                </a:solidFill>
                <a:latin typeface="微软雅黑" panose="020B0503020204020204" pitchFamily="34" charset="-122"/>
                <a:ea typeface="微软雅黑" panose="020B0503020204020204" pitchFamily="34" charset="-122"/>
              </a:rPr>
              <a:t>GBDT</a:t>
            </a:r>
            <a:r>
              <a:rPr lang="zh-CN" altLang="zh-CN" dirty="0">
                <a:solidFill>
                  <a:schemeClr val="bg1">
                    <a:lumMod val="50000"/>
                  </a:schemeClr>
                </a:solidFill>
                <a:latin typeface="微软雅黑" panose="020B0503020204020204" pitchFamily="34" charset="-122"/>
                <a:ea typeface="微软雅黑" panose="020B0503020204020204" pitchFamily="34" charset="-122"/>
              </a:rPr>
              <a:t>的预测值。</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50000"/>
              </a:lnSpc>
              <a:spcBef>
                <a:spcPct val="20000"/>
              </a:spcBef>
              <a:spcAft>
                <a:spcPts val="1300"/>
              </a:spcAft>
            </a:pPr>
            <a:r>
              <a:rPr lang="zh-CN" altLang="en-US" dirty="0"/>
              <a:t>（</a:t>
            </a:r>
            <a:r>
              <a:rPr lang="en-US" altLang="zh-CN" dirty="0"/>
              <a:t>3</a:t>
            </a:r>
            <a:r>
              <a:rPr lang="zh-CN" altLang="en-US" dirty="0"/>
              <a:t>）</a:t>
            </a:r>
            <a:r>
              <a:rPr lang="zh-CN" altLang="zh-CN" dirty="0"/>
              <a:t>缩减</a:t>
            </a:r>
            <a:r>
              <a:rPr lang="zh-CN" altLang="en-US" dirty="0"/>
              <a:t>：</a:t>
            </a:r>
            <a:endParaRPr lang="en-US" altLang="zh-CN" dirty="0"/>
          </a:p>
          <a:p>
            <a:pPr algn="just">
              <a:lnSpc>
                <a:spcPct val="150000"/>
              </a:lnSpc>
              <a:spcBef>
                <a:spcPct val="20000"/>
              </a:spcBef>
              <a:spcAft>
                <a:spcPts val="1300"/>
              </a:spcAft>
            </a:pPr>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zh-CN" dirty="0">
                <a:solidFill>
                  <a:schemeClr val="bg1">
                    <a:lumMod val="50000"/>
                  </a:schemeClr>
                </a:solidFill>
                <a:latin typeface="微软雅黑" panose="020B0503020204020204" pitchFamily="34" charset="-122"/>
                <a:ea typeface="微软雅黑" panose="020B0503020204020204" pitchFamily="34" charset="-122"/>
              </a:rPr>
              <a:t>缩减（</a:t>
            </a:r>
            <a:r>
              <a:rPr lang="en-US" altLang="zh-CN" dirty="0">
                <a:solidFill>
                  <a:schemeClr val="bg1">
                    <a:lumMod val="50000"/>
                  </a:schemeClr>
                </a:solidFill>
                <a:latin typeface="微软雅黑" panose="020B0503020204020204" pitchFamily="34" charset="-122"/>
                <a:ea typeface="微软雅黑" panose="020B0503020204020204" pitchFamily="34" charset="-122"/>
              </a:rPr>
              <a:t>Shrinkage</a:t>
            </a:r>
            <a:r>
              <a:rPr lang="zh-CN" altLang="zh-CN" dirty="0">
                <a:solidFill>
                  <a:schemeClr val="bg1">
                    <a:lumMod val="50000"/>
                  </a:schemeClr>
                </a:solidFill>
                <a:latin typeface="微软雅黑" panose="020B0503020204020204" pitchFamily="34" charset="-122"/>
                <a:ea typeface="微软雅黑" panose="020B0503020204020204" pitchFamily="34" charset="-122"/>
              </a:rPr>
              <a:t>）的思想认为，每走一小步逐渐逼近结果的效果要比每次迈一大步很快逼近结果的方式更容易避免过拟合。即它并不是完全信任每一棵残差树。</a:t>
            </a:r>
            <a:r>
              <a:rPr lang="en-US" altLang="zh-CN" dirty="0">
                <a:solidFill>
                  <a:schemeClr val="bg1">
                    <a:lumMod val="50000"/>
                  </a:schemeClr>
                </a:solidFill>
                <a:latin typeface="微软雅黑" panose="020B0503020204020204" pitchFamily="34" charset="-122"/>
                <a:ea typeface="微软雅黑" panose="020B0503020204020204" pitchFamily="34" charset="-122"/>
              </a:rPr>
              <a:t>Shrinkage</a:t>
            </a:r>
            <a:r>
              <a:rPr lang="zh-CN" altLang="zh-CN" dirty="0">
                <a:solidFill>
                  <a:schemeClr val="bg1">
                    <a:lumMod val="50000"/>
                  </a:schemeClr>
                </a:solidFill>
                <a:latin typeface="微软雅黑" panose="020B0503020204020204" pitchFamily="34" charset="-122"/>
                <a:ea typeface="微软雅黑" panose="020B0503020204020204" pitchFamily="34" charset="-122"/>
              </a:rPr>
              <a:t>不直接用残差修复误差，而是只修复一点点，把大步切成小步。本质上</a:t>
            </a:r>
            <a:r>
              <a:rPr lang="en-US" altLang="zh-CN" dirty="0">
                <a:solidFill>
                  <a:schemeClr val="bg1">
                    <a:lumMod val="50000"/>
                  </a:schemeClr>
                </a:solidFill>
                <a:latin typeface="微软雅黑" panose="020B0503020204020204" pitchFamily="34" charset="-122"/>
                <a:ea typeface="微软雅黑" panose="020B0503020204020204" pitchFamily="34" charset="-122"/>
              </a:rPr>
              <a:t>Shrinkage</a:t>
            </a:r>
            <a:r>
              <a:rPr lang="zh-CN" altLang="zh-CN" dirty="0">
                <a:solidFill>
                  <a:schemeClr val="bg1">
                    <a:lumMod val="50000"/>
                  </a:schemeClr>
                </a:solidFill>
                <a:latin typeface="微软雅黑" panose="020B0503020204020204" pitchFamily="34" charset="-122"/>
                <a:ea typeface="微软雅黑" panose="020B0503020204020204" pitchFamily="34" charset="-122"/>
              </a:rPr>
              <a:t>为每棵树设置了一个权重，累加时要乘以这个权重，当权重降低时，基模型数会配合增大。</a:t>
            </a:r>
          </a:p>
          <a:p>
            <a:pPr indent="266700" algn="just"/>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sz="2000" dirty="0"/>
          </a:p>
          <a:p>
            <a:endParaRPr lang="zh-CN" altLang="en-US" sz="2000" dirty="0"/>
          </a:p>
        </p:txBody>
      </p:sp>
    </p:spTree>
    <p:extLst>
      <p:ext uri="{BB962C8B-B14F-4D97-AF65-F5344CB8AC3E}">
        <p14:creationId xmlns:p14="http://schemas.microsoft.com/office/powerpoint/2010/main" val="323483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nodePh="1">
                                  <p:stCondLst>
                                    <p:cond delay="0"/>
                                  </p:stCondLst>
                                  <p:endCondLst>
                                    <p:cond evt="begin" delay="0">
                                      <p:tn val="8"/>
                                    </p:cond>
                                  </p:end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12436</TotalTime>
  <Words>2690</Words>
  <Application>Microsoft Office PowerPoint</Application>
  <PresentationFormat>宽屏</PresentationFormat>
  <Paragraphs>88</Paragraphs>
  <Slides>19</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19</vt:i4>
      </vt:variant>
    </vt:vector>
  </HeadingPairs>
  <TitlesOfParts>
    <vt:vector size="28" baseType="lpstr">
      <vt:lpstr>等线</vt:lpstr>
      <vt:lpstr>微软雅黑</vt:lpstr>
      <vt:lpstr>Arial</vt:lpstr>
      <vt:lpstr>Calibri</vt:lpstr>
      <vt:lpstr>Lato</vt:lpstr>
      <vt:lpstr>Raleway</vt:lpstr>
      <vt:lpstr>Times New Roman</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十一 月</cp:lastModifiedBy>
  <cp:revision>425</cp:revision>
  <dcterms:created xsi:type="dcterms:W3CDTF">2017-02-13T15:17:59Z</dcterms:created>
  <dcterms:modified xsi:type="dcterms:W3CDTF">2022-08-29T14:54:49Z</dcterms:modified>
</cp:coreProperties>
</file>